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97" r:id="rId2"/>
  </p:sldMasterIdLst>
  <p:notesMasterIdLst>
    <p:notesMasterId r:id="rId26"/>
  </p:notesMasterIdLst>
  <p:sldIdLst>
    <p:sldId id="256" r:id="rId3"/>
    <p:sldId id="332" r:id="rId4"/>
    <p:sldId id="333" r:id="rId5"/>
    <p:sldId id="330" r:id="rId6"/>
    <p:sldId id="334" r:id="rId7"/>
    <p:sldId id="337" r:id="rId8"/>
    <p:sldId id="321" r:id="rId9"/>
    <p:sldId id="338" r:id="rId10"/>
    <p:sldId id="341" r:id="rId11"/>
    <p:sldId id="339" r:id="rId12"/>
    <p:sldId id="342" r:id="rId13"/>
    <p:sldId id="344" r:id="rId14"/>
    <p:sldId id="340" r:id="rId15"/>
    <p:sldId id="345" r:id="rId16"/>
    <p:sldId id="348" r:id="rId17"/>
    <p:sldId id="346" r:id="rId18"/>
    <p:sldId id="331" r:id="rId19"/>
    <p:sldId id="350" r:id="rId20"/>
    <p:sldId id="351" r:id="rId21"/>
    <p:sldId id="353" r:id="rId22"/>
    <p:sldId id="352" r:id="rId23"/>
    <p:sldId id="355" r:id="rId24"/>
    <p:sldId id="354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523"/>
    <a:srgbClr val="1D1309"/>
    <a:srgbClr val="291B0D"/>
    <a:srgbClr val="352311"/>
    <a:srgbClr val="996633"/>
    <a:srgbClr val="663300"/>
    <a:srgbClr val="857CF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505" autoAdjust="0"/>
    <p:restoredTop sz="89817" autoAdjust="0"/>
  </p:normalViewPr>
  <p:slideViewPr>
    <p:cSldViewPr>
      <p:cViewPr>
        <p:scale>
          <a:sx n="100" d="100"/>
          <a:sy n="100" d="100"/>
        </p:scale>
        <p:origin x="-68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D7AA58-9726-4A07-BBC4-D39E74617442}" type="doc">
      <dgm:prSet loTypeId="urn:microsoft.com/office/officeart/2005/8/layout/cycle1" loCatId="cycle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3240F053-E9BD-404B-8435-5307020D23D7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accent1"/>
              </a:solidFill>
              <a:latin typeface="黑体" pitchFamily="49" charset="-122"/>
              <a:ea typeface="黑体" pitchFamily="49" charset="-122"/>
            </a:rPr>
            <a:t>专业</a:t>
          </a:r>
          <a:endParaRPr lang="zh-CN" altLang="en-US" sz="1800" b="1" dirty="0">
            <a:solidFill>
              <a:schemeClr val="accent1"/>
            </a:solidFill>
            <a:latin typeface="黑体" pitchFamily="49" charset="-122"/>
            <a:ea typeface="黑体" pitchFamily="49" charset="-122"/>
          </a:endParaRPr>
        </a:p>
      </dgm:t>
    </dgm:pt>
    <dgm:pt modelId="{B591F38A-5AD2-4DFD-8B77-B7EA1481F450}" type="parTrans" cxnId="{86FA82EA-2332-483A-AE16-AD8D40BE0929}">
      <dgm:prSet/>
      <dgm:spPr/>
      <dgm:t>
        <a:bodyPr/>
        <a:lstStyle/>
        <a:p>
          <a:endParaRPr lang="zh-CN" altLang="en-US"/>
        </a:p>
      </dgm:t>
    </dgm:pt>
    <dgm:pt modelId="{1B55F266-0643-4D52-AB2B-624156EA7886}" type="sibTrans" cxnId="{86FA82EA-2332-483A-AE16-AD8D40BE0929}">
      <dgm:prSet/>
      <dgm:spPr/>
      <dgm:t>
        <a:bodyPr/>
        <a:lstStyle/>
        <a:p>
          <a:endParaRPr lang="zh-CN" altLang="en-US"/>
        </a:p>
      </dgm:t>
    </dgm:pt>
    <dgm:pt modelId="{094B9AD7-6CAF-4EAD-BBA6-B410B5A201F9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高效</a:t>
          </a:r>
          <a:endParaRPr lang="zh-CN" altLang="en-US" sz="1800" dirty="0">
            <a:solidFill>
              <a:srgbClr val="00B050"/>
            </a:solidFill>
            <a:latin typeface="黑体" pitchFamily="49" charset="-122"/>
            <a:ea typeface="黑体" pitchFamily="49" charset="-122"/>
          </a:endParaRPr>
        </a:p>
      </dgm:t>
    </dgm:pt>
    <dgm:pt modelId="{F4AC2748-5D9F-44E3-8153-2BFAE73DA8E8}" type="parTrans" cxnId="{1FAE8C2F-B7FB-4D19-8228-76B24246AACE}">
      <dgm:prSet/>
      <dgm:spPr/>
      <dgm:t>
        <a:bodyPr/>
        <a:lstStyle/>
        <a:p>
          <a:endParaRPr lang="zh-CN" altLang="en-US"/>
        </a:p>
      </dgm:t>
    </dgm:pt>
    <dgm:pt modelId="{95C1BDDD-0BBB-40AD-8AF7-F9E9A8B0D7B6}" type="sibTrans" cxnId="{1FAE8C2F-B7FB-4D19-8228-76B24246AACE}">
      <dgm:prSet/>
      <dgm:spPr/>
      <dgm:t>
        <a:bodyPr/>
        <a:lstStyle/>
        <a:p>
          <a:endParaRPr lang="zh-CN" altLang="en-US"/>
        </a:p>
      </dgm:t>
    </dgm:pt>
    <dgm:pt modelId="{A7E749F2-94E1-4688-B8E4-99F5013D4C31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rPr>
            <a:t>安全</a:t>
          </a:r>
          <a:endParaRPr lang="zh-CN" altLang="en-US" sz="1800" b="1" dirty="0">
            <a:solidFill>
              <a:srgbClr val="FF0000"/>
            </a:solidFill>
            <a:latin typeface="黑体" pitchFamily="49" charset="-122"/>
            <a:ea typeface="黑体" pitchFamily="49" charset="-122"/>
          </a:endParaRPr>
        </a:p>
      </dgm:t>
    </dgm:pt>
    <dgm:pt modelId="{812B09CE-FB32-49F9-BF54-1BFBDF70CB22}" type="parTrans" cxnId="{F537660D-BEB7-476D-BCB2-100568FBAD48}">
      <dgm:prSet/>
      <dgm:spPr/>
      <dgm:t>
        <a:bodyPr/>
        <a:lstStyle/>
        <a:p>
          <a:endParaRPr lang="zh-CN" altLang="en-US"/>
        </a:p>
      </dgm:t>
    </dgm:pt>
    <dgm:pt modelId="{1E7785D8-43BD-4476-87A1-B60F08FFC12C}" type="sibTrans" cxnId="{F537660D-BEB7-476D-BCB2-100568FBAD48}">
      <dgm:prSet/>
      <dgm:spPr/>
      <dgm:t>
        <a:bodyPr/>
        <a:lstStyle/>
        <a:p>
          <a:endParaRPr lang="zh-CN" altLang="en-US"/>
        </a:p>
      </dgm:t>
    </dgm:pt>
    <dgm:pt modelId="{3AB9B1BF-0E18-49CD-8585-2FF6CF9808E5}" type="pres">
      <dgm:prSet presAssocID="{46D7AA58-9726-4A07-BBC4-D39E7461744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EF13B2E-BFEE-4F0C-938F-C74CB30052BB}" type="pres">
      <dgm:prSet presAssocID="{3240F053-E9BD-404B-8435-5307020D23D7}" presName="dummy" presStyleCnt="0"/>
      <dgm:spPr/>
    </dgm:pt>
    <dgm:pt modelId="{8AAD11F5-E38D-462D-B4CD-5F08F04BD725}" type="pres">
      <dgm:prSet presAssocID="{3240F053-E9BD-404B-8435-5307020D23D7}" presName="node" presStyleLbl="revTx" presStyleIdx="0" presStyleCnt="3" custScaleX="109491" custScaleY="737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7B9536-0A1E-4E8D-BAF6-9091B6834B78}" type="pres">
      <dgm:prSet presAssocID="{1B55F266-0643-4D52-AB2B-624156EA7886}" presName="sibTrans" presStyleLbl="node1" presStyleIdx="0" presStyleCnt="3"/>
      <dgm:spPr/>
      <dgm:t>
        <a:bodyPr/>
        <a:lstStyle/>
        <a:p>
          <a:endParaRPr lang="zh-CN" altLang="en-US"/>
        </a:p>
      </dgm:t>
    </dgm:pt>
    <dgm:pt modelId="{9F6E612E-598C-47EE-817B-B00687A0E782}" type="pres">
      <dgm:prSet presAssocID="{094B9AD7-6CAF-4EAD-BBA6-B410B5A201F9}" presName="dummy" presStyleCnt="0"/>
      <dgm:spPr/>
    </dgm:pt>
    <dgm:pt modelId="{8BFDB1D2-AEC7-4245-B326-0011DCCD34BD}" type="pres">
      <dgm:prSet presAssocID="{094B9AD7-6CAF-4EAD-BBA6-B410B5A201F9}" presName="node" presStyleLbl="revTx" presStyleIdx="1" presStyleCnt="3" custScaleX="109647" custScaleY="735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73EABB-82FE-4AE9-8A14-12EBEE78F9B6}" type="pres">
      <dgm:prSet presAssocID="{95C1BDDD-0BBB-40AD-8AF7-F9E9A8B0D7B6}" presName="sibTrans" presStyleLbl="node1" presStyleIdx="1" presStyleCnt="3"/>
      <dgm:spPr/>
      <dgm:t>
        <a:bodyPr/>
        <a:lstStyle/>
        <a:p>
          <a:endParaRPr lang="zh-CN" altLang="en-US"/>
        </a:p>
      </dgm:t>
    </dgm:pt>
    <dgm:pt modelId="{EE26BC25-80A3-4443-87BB-26A590FE4E5B}" type="pres">
      <dgm:prSet presAssocID="{A7E749F2-94E1-4688-B8E4-99F5013D4C31}" presName="dummy" presStyleCnt="0"/>
      <dgm:spPr/>
    </dgm:pt>
    <dgm:pt modelId="{BCFAAEAD-715C-41C2-B59E-24C626F0F24D}" type="pres">
      <dgm:prSet presAssocID="{A7E749F2-94E1-4688-B8E4-99F5013D4C31}" presName="node" presStyleLbl="revTx" presStyleIdx="2" presStyleCnt="3" custScaleX="109491" custScaleY="737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DB0D6A-CF62-4835-A5E8-BDEE208207D2}" type="pres">
      <dgm:prSet presAssocID="{1E7785D8-43BD-4476-87A1-B60F08FFC12C}" presName="sibTrans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537660D-BEB7-476D-BCB2-100568FBAD48}" srcId="{46D7AA58-9726-4A07-BBC4-D39E74617442}" destId="{A7E749F2-94E1-4688-B8E4-99F5013D4C31}" srcOrd="2" destOrd="0" parTransId="{812B09CE-FB32-49F9-BF54-1BFBDF70CB22}" sibTransId="{1E7785D8-43BD-4476-87A1-B60F08FFC12C}"/>
    <dgm:cxn modelId="{A7D887FD-11B7-4742-87D8-9DDDE4390691}" type="presOf" srcId="{1E7785D8-43BD-4476-87A1-B60F08FFC12C}" destId="{22DB0D6A-CF62-4835-A5E8-BDEE208207D2}" srcOrd="0" destOrd="0" presId="urn:microsoft.com/office/officeart/2005/8/layout/cycle1"/>
    <dgm:cxn modelId="{86FA82EA-2332-483A-AE16-AD8D40BE0929}" srcId="{46D7AA58-9726-4A07-BBC4-D39E74617442}" destId="{3240F053-E9BD-404B-8435-5307020D23D7}" srcOrd="0" destOrd="0" parTransId="{B591F38A-5AD2-4DFD-8B77-B7EA1481F450}" sibTransId="{1B55F266-0643-4D52-AB2B-624156EA7886}"/>
    <dgm:cxn modelId="{633AC161-7F5A-4943-989C-9221F4D64F8B}" type="presOf" srcId="{46D7AA58-9726-4A07-BBC4-D39E74617442}" destId="{3AB9B1BF-0E18-49CD-8585-2FF6CF9808E5}" srcOrd="0" destOrd="0" presId="urn:microsoft.com/office/officeart/2005/8/layout/cycle1"/>
    <dgm:cxn modelId="{03564EE7-A68F-40FC-98D3-4AB733943E5B}" type="presOf" srcId="{1B55F266-0643-4D52-AB2B-624156EA7886}" destId="{ED7B9536-0A1E-4E8D-BAF6-9091B6834B78}" srcOrd="0" destOrd="0" presId="urn:microsoft.com/office/officeart/2005/8/layout/cycle1"/>
    <dgm:cxn modelId="{E7240555-9E73-4391-AC4A-CAACD07E0124}" type="presOf" srcId="{094B9AD7-6CAF-4EAD-BBA6-B410B5A201F9}" destId="{8BFDB1D2-AEC7-4245-B326-0011DCCD34BD}" srcOrd="0" destOrd="0" presId="urn:microsoft.com/office/officeart/2005/8/layout/cycle1"/>
    <dgm:cxn modelId="{B94397F2-FA94-4582-8E15-7163DE6C022F}" type="presOf" srcId="{95C1BDDD-0BBB-40AD-8AF7-F9E9A8B0D7B6}" destId="{0B73EABB-82FE-4AE9-8A14-12EBEE78F9B6}" srcOrd="0" destOrd="0" presId="urn:microsoft.com/office/officeart/2005/8/layout/cycle1"/>
    <dgm:cxn modelId="{1FAE8C2F-B7FB-4D19-8228-76B24246AACE}" srcId="{46D7AA58-9726-4A07-BBC4-D39E74617442}" destId="{094B9AD7-6CAF-4EAD-BBA6-B410B5A201F9}" srcOrd="1" destOrd="0" parTransId="{F4AC2748-5D9F-44E3-8153-2BFAE73DA8E8}" sibTransId="{95C1BDDD-0BBB-40AD-8AF7-F9E9A8B0D7B6}"/>
    <dgm:cxn modelId="{43400340-E54F-424E-8B83-60FCC5D9C60B}" type="presOf" srcId="{3240F053-E9BD-404B-8435-5307020D23D7}" destId="{8AAD11F5-E38D-462D-B4CD-5F08F04BD725}" srcOrd="0" destOrd="0" presId="urn:microsoft.com/office/officeart/2005/8/layout/cycle1"/>
    <dgm:cxn modelId="{D10BC832-0E3E-4000-83D7-08B886223FF3}" type="presOf" srcId="{A7E749F2-94E1-4688-B8E4-99F5013D4C31}" destId="{BCFAAEAD-715C-41C2-B59E-24C626F0F24D}" srcOrd="0" destOrd="0" presId="urn:microsoft.com/office/officeart/2005/8/layout/cycle1"/>
    <dgm:cxn modelId="{0BC7ECE7-95CF-4391-B0DF-8DA0A33660E4}" type="presParOf" srcId="{3AB9B1BF-0E18-49CD-8585-2FF6CF9808E5}" destId="{0EF13B2E-BFEE-4F0C-938F-C74CB30052BB}" srcOrd="0" destOrd="0" presId="urn:microsoft.com/office/officeart/2005/8/layout/cycle1"/>
    <dgm:cxn modelId="{B3E5914E-F946-4130-AFB5-9E41D4557576}" type="presParOf" srcId="{3AB9B1BF-0E18-49CD-8585-2FF6CF9808E5}" destId="{8AAD11F5-E38D-462D-B4CD-5F08F04BD725}" srcOrd="1" destOrd="0" presId="urn:microsoft.com/office/officeart/2005/8/layout/cycle1"/>
    <dgm:cxn modelId="{9E549607-6C79-433A-BF2B-8BE5C2FF3F5B}" type="presParOf" srcId="{3AB9B1BF-0E18-49CD-8585-2FF6CF9808E5}" destId="{ED7B9536-0A1E-4E8D-BAF6-9091B6834B78}" srcOrd="2" destOrd="0" presId="urn:microsoft.com/office/officeart/2005/8/layout/cycle1"/>
    <dgm:cxn modelId="{74FDEC79-85D5-410E-9E95-5051073E4A32}" type="presParOf" srcId="{3AB9B1BF-0E18-49CD-8585-2FF6CF9808E5}" destId="{9F6E612E-598C-47EE-817B-B00687A0E782}" srcOrd="3" destOrd="0" presId="urn:microsoft.com/office/officeart/2005/8/layout/cycle1"/>
    <dgm:cxn modelId="{0180D4BE-5B8C-4B6E-9807-198DFD726788}" type="presParOf" srcId="{3AB9B1BF-0E18-49CD-8585-2FF6CF9808E5}" destId="{8BFDB1D2-AEC7-4245-B326-0011DCCD34BD}" srcOrd="4" destOrd="0" presId="urn:microsoft.com/office/officeart/2005/8/layout/cycle1"/>
    <dgm:cxn modelId="{A8B6F21B-3458-4654-9B63-9A7452470EB8}" type="presParOf" srcId="{3AB9B1BF-0E18-49CD-8585-2FF6CF9808E5}" destId="{0B73EABB-82FE-4AE9-8A14-12EBEE78F9B6}" srcOrd="5" destOrd="0" presId="urn:microsoft.com/office/officeart/2005/8/layout/cycle1"/>
    <dgm:cxn modelId="{82A611EA-3C7F-453D-BB61-B94C24CBCFF1}" type="presParOf" srcId="{3AB9B1BF-0E18-49CD-8585-2FF6CF9808E5}" destId="{EE26BC25-80A3-4443-87BB-26A590FE4E5B}" srcOrd="6" destOrd="0" presId="urn:microsoft.com/office/officeart/2005/8/layout/cycle1"/>
    <dgm:cxn modelId="{B16AE459-D34D-4944-BA98-C40C9D38A827}" type="presParOf" srcId="{3AB9B1BF-0E18-49CD-8585-2FF6CF9808E5}" destId="{BCFAAEAD-715C-41C2-B59E-24C626F0F24D}" srcOrd="7" destOrd="0" presId="urn:microsoft.com/office/officeart/2005/8/layout/cycle1"/>
    <dgm:cxn modelId="{2C0A1134-B5AB-4D1B-A823-83F9EF60F86B}" type="presParOf" srcId="{3AB9B1BF-0E18-49CD-8585-2FF6CF9808E5}" destId="{22DB0D6A-CF62-4835-A5E8-BDEE208207D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D7AA58-9726-4A07-BBC4-D39E74617442}" type="doc">
      <dgm:prSet loTypeId="urn:microsoft.com/office/officeart/2005/8/layout/cycle1" loCatId="cycle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zh-CN" altLang="en-US"/>
        </a:p>
      </dgm:t>
    </dgm:pt>
    <dgm:pt modelId="{3240F053-E9BD-404B-8435-5307020D23D7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accent1"/>
              </a:solidFill>
              <a:latin typeface="黑体" pitchFamily="49" charset="-122"/>
              <a:ea typeface="黑体" pitchFamily="49" charset="-122"/>
            </a:rPr>
            <a:t>专业</a:t>
          </a:r>
          <a:endParaRPr lang="zh-CN" altLang="en-US" sz="1800" b="1" dirty="0">
            <a:solidFill>
              <a:schemeClr val="accent1"/>
            </a:solidFill>
            <a:latin typeface="黑体" pitchFamily="49" charset="-122"/>
            <a:ea typeface="黑体" pitchFamily="49" charset="-122"/>
          </a:endParaRPr>
        </a:p>
      </dgm:t>
    </dgm:pt>
    <dgm:pt modelId="{B591F38A-5AD2-4DFD-8B77-B7EA1481F450}" type="parTrans" cxnId="{86FA82EA-2332-483A-AE16-AD8D40BE0929}">
      <dgm:prSet/>
      <dgm:spPr/>
      <dgm:t>
        <a:bodyPr/>
        <a:lstStyle/>
        <a:p>
          <a:endParaRPr lang="zh-CN" altLang="en-US"/>
        </a:p>
      </dgm:t>
    </dgm:pt>
    <dgm:pt modelId="{1B55F266-0643-4D52-AB2B-624156EA7886}" type="sibTrans" cxnId="{86FA82EA-2332-483A-AE16-AD8D40BE0929}">
      <dgm:prSet/>
      <dgm:spPr/>
      <dgm:t>
        <a:bodyPr/>
        <a:lstStyle/>
        <a:p>
          <a:endParaRPr lang="zh-CN" altLang="en-US"/>
        </a:p>
      </dgm:t>
    </dgm:pt>
    <dgm:pt modelId="{094B9AD7-6CAF-4EAD-BBA6-B410B5A201F9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高效</a:t>
          </a:r>
          <a:endParaRPr lang="zh-CN" altLang="en-US" sz="1800" dirty="0">
            <a:solidFill>
              <a:srgbClr val="00B050"/>
            </a:solidFill>
            <a:latin typeface="黑体" pitchFamily="49" charset="-122"/>
            <a:ea typeface="黑体" pitchFamily="49" charset="-122"/>
          </a:endParaRPr>
        </a:p>
      </dgm:t>
    </dgm:pt>
    <dgm:pt modelId="{F4AC2748-5D9F-44E3-8153-2BFAE73DA8E8}" type="parTrans" cxnId="{1FAE8C2F-B7FB-4D19-8228-76B24246AACE}">
      <dgm:prSet/>
      <dgm:spPr/>
      <dgm:t>
        <a:bodyPr/>
        <a:lstStyle/>
        <a:p>
          <a:endParaRPr lang="zh-CN" altLang="en-US"/>
        </a:p>
      </dgm:t>
    </dgm:pt>
    <dgm:pt modelId="{95C1BDDD-0BBB-40AD-8AF7-F9E9A8B0D7B6}" type="sibTrans" cxnId="{1FAE8C2F-B7FB-4D19-8228-76B24246AACE}">
      <dgm:prSet/>
      <dgm:spPr/>
      <dgm:t>
        <a:bodyPr/>
        <a:lstStyle/>
        <a:p>
          <a:endParaRPr lang="zh-CN" altLang="en-US"/>
        </a:p>
      </dgm:t>
    </dgm:pt>
    <dgm:pt modelId="{A7E749F2-94E1-4688-B8E4-99F5013D4C31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rPr>
            <a:t>安全</a:t>
          </a:r>
          <a:endParaRPr lang="zh-CN" altLang="en-US" sz="1800" b="1" dirty="0">
            <a:solidFill>
              <a:srgbClr val="FF0000"/>
            </a:solidFill>
            <a:latin typeface="黑体" pitchFamily="49" charset="-122"/>
            <a:ea typeface="黑体" pitchFamily="49" charset="-122"/>
          </a:endParaRPr>
        </a:p>
      </dgm:t>
    </dgm:pt>
    <dgm:pt modelId="{812B09CE-FB32-49F9-BF54-1BFBDF70CB22}" type="parTrans" cxnId="{F537660D-BEB7-476D-BCB2-100568FBAD48}">
      <dgm:prSet/>
      <dgm:spPr/>
      <dgm:t>
        <a:bodyPr/>
        <a:lstStyle/>
        <a:p>
          <a:endParaRPr lang="zh-CN" altLang="en-US"/>
        </a:p>
      </dgm:t>
    </dgm:pt>
    <dgm:pt modelId="{1E7785D8-43BD-4476-87A1-B60F08FFC12C}" type="sibTrans" cxnId="{F537660D-BEB7-476D-BCB2-100568FBAD48}">
      <dgm:prSet/>
      <dgm:spPr/>
      <dgm:t>
        <a:bodyPr/>
        <a:lstStyle/>
        <a:p>
          <a:endParaRPr lang="zh-CN" altLang="en-US"/>
        </a:p>
      </dgm:t>
    </dgm:pt>
    <dgm:pt modelId="{3AB9B1BF-0E18-49CD-8585-2FF6CF9808E5}" type="pres">
      <dgm:prSet presAssocID="{46D7AA58-9726-4A07-BBC4-D39E7461744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EF13B2E-BFEE-4F0C-938F-C74CB30052BB}" type="pres">
      <dgm:prSet presAssocID="{3240F053-E9BD-404B-8435-5307020D23D7}" presName="dummy" presStyleCnt="0"/>
      <dgm:spPr/>
    </dgm:pt>
    <dgm:pt modelId="{8AAD11F5-E38D-462D-B4CD-5F08F04BD725}" type="pres">
      <dgm:prSet presAssocID="{3240F053-E9BD-404B-8435-5307020D23D7}" presName="node" presStyleLbl="revTx" presStyleIdx="0" presStyleCnt="3" custScaleX="109491" custScaleY="737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7B9536-0A1E-4E8D-BAF6-9091B6834B78}" type="pres">
      <dgm:prSet presAssocID="{1B55F266-0643-4D52-AB2B-624156EA7886}" presName="sibTrans" presStyleLbl="node1" presStyleIdx="0" presStyleCnt="3"/>
      <dgm:spPr/>
      <dgm:t>
        <a:bodyPr/>
        <a:lstStyle/>
        <a:p>
          <a:endParaRPr lang="zh-CN" altLang="en-US"/>
        </a:p>
      </dgm:t>
    </dgm:pt>
    <dgm:pt modelId="{9F6E612E-598C-47EE-817B-B00687A0E782}" type="pres">
      <dgm:prSet presAssocID="{094B9AD7-6CAF-4EAD-BBA6-B410B5A201F9}" presName="dummy" presStyleCnt="0"/>
      <dgm:spPr/>
    </dgm:pt>
    <dgm:pt modelId="{8BFDB1D2-AEC7-4245-B326-0011DCCD34BD}" type="pres">
      <dgm:prSet presAssocID="{094B9AD7-6CAF-4EAD-BBA6-B410B5A201F9}" presName="node" presStyleLbl="revTx" presStyleIdx="1" presStyleCnt="3" custScaleX="109647" custScaleY="735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73EABB-82FE-4AE9-8A14-12EBEE78F9B6}" type="pres">
      <dgm:prSet presAssocID="{95C1BDDD-0BBB-40AD-8AF7-F9E9A8B0D7B6}" presName="sibTrans" presStyleLbl="node1" presStyleIdx="1" presStyleCnt="3"/>
      <dgm:spPr/>
      <dgm:t>
        <a:bodyPr/>
        <a:lstStyle/>
        <a:p>
          <a:endParaRPr lang="zh-CN" altLang="en-US"/>
        </a:p>
      </dgm:t>
    </dgm:pt>
    <dgm:pt modelId="{EE26BC25-80A3-4443-87BB-26A590FE4E5B}" type="pres">
      <dgm:prSet presAssocID="{A7E749F2-94E1-4688-B8E4-99F5013D4C31}" presName="dummy" presStyleCnt="0"/>
      <dgm:spPr/>
    </dgm:pt>
    <dgm:pt modelId="{BCFAAEAD-715C-41C2-B59E-24C626F0F24D}" type="pres">
      <dgm:prSet presAssocID="{A7E749F2-94E1-4688-B8E4-99F5013D4C31}" presName="node" presStyleLbl="revTx" presStyleIdx="2" presStyleCnt="3" custScaleX="109491" custScaleY="737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DB0D6A-CF62-4835-A5E8-BDEE208207D2}" type="pres">
      <dgm:prSet presAssocID="{1E7785D8-43BD-4476-87A1-B60F08FFC12C}" presName="sibTrans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537660D-BEB7-476D-BCB2-100568FBAD48}" srcId="{46D7AA58-9726-4A07-BBC4-D39E74617442}" destId="{A7E749F2-94E1-4688-B8E4-99F5013D4C31}" srcOrd="2" destOrd="0" parTransId="{812B09CE-FB32-49F9-BF54-1BFBDF70CB22}" sibTransId="{1E7785D8-43BD-4476-87A1-B60F08FFC12C}"/>
    <dgm:cxn modelId="{3C151797-8C4E-4620-810C-B73E29DC1F08}" type="presOf" srcId="{A7E749F2-94E1-4688-B8E4-99F5013D4C31}" destId="{BCFAAEAD-715C-41C2-B59E-24C626F0F24D}" srcOrd="0" destOrd="0" presId="urn:microsoft.com/office/officeart/2005/8/layout/cycle1"/>
    <dgm:cxn modelId="{EE1F5DAE-9EA2-43B8-A6BB-40216CA2EF43}" type="presOf" srcId="{1E7785D8-43BD-4476-87A1-B60F08FFC12C}" destId="{22DB0D6A-CF62-4835-A5E8-BDEE208207D2}" srcOrd="0" destOrd="0" presId="urn:microsoft.com/office/officeart/2005/8/layout/cycle1"/>
    <dgm:cxn modelId="{86FA82EA-2332-483A-AE16-AD8D40BE0929}" srcId="{46D7AA58-9726-4A07-BBC4-D39E74617442}" destId="{3240F053-E9BD-404B-8435-5307020D23D7}" srcOrd="0" destOrd="0" parTransId="{B591F38A-5AD2-4DFD-8B77-B7EA1481F450}" sibTransId="{1B55F266-0643-4D52-AB2B-624156EA7886}"/>
    <dgm:cxn modelId="{0EB62DEA-4A5B-419C-AADC-AA4A1345A26B}" type="presOf" srcId="{3240F053-E9BD-404B-8435-5307020D23D7}" destId="{8AAD11F5-E38D-462D-B4CD-5F08F04BD725}" srcOrd="0" destOrd="0" presId="urn:microsoft.com/office/officeart/2005/8/layout/cycle1"/>
    <dgm:cxn modelId="{CDAA661D-8528-4562-8E94-23C89258696A}" type="presOf" srcId="{1B55F266-0643-4D52-AB2B-624156EA7886}" destId="{ED7B9536-0A1E-4E8D-BAF6-9091B6834B78}" srcOrd="0" destOrd="0" presId="urn:microsoft.com/office/officeart/2005/8/layout/cycle1"/>
    <dgm:cxn modelId="{AF33EDAC-FA63-4EF6-94BC-D3D6BAB6670D}" type="presOf" srcId="{46D7AA58-9726-4A07-BBC4-D39E74617442}" destId="{3AB9B1BF-0E18-49CD-8585-2FF6CF9808E5}" srcOrd="0" destOrd="0" presId="urn:microsoft.com/office/officeart/2005/8/layout/cycle1"/>
    <dgm:cxn modelId="{1FAE8C2F-B7FB-4D19-8228-76B24246AACE}" srcId="{46D7AA58-9726-4A07-BBC4-D39E74617442}" destId="{094B9AD7-6CAF-4EAD-BBA6-B410B5A201F9}" srcOrd="1" destOrd="0" parTransId="{F4AC2748-5D9F-44E3-8153-2BFAE73DA8E8}" sibTransId="{95C1BDDD-0BBB-40AD-8AF7-F9E9A8B0D7B6}"/>
    <dgm:cxn modelId="{0022BD71-43F9-4B2D-8AFC-23BBBEA44012}" type="presOf" srcId="{094B9AD7-6CAF-4EAD-BBA6-B410B5A201F9}" destId="{8BFDB1D2-AEC7-4245-B326-0011DCCD34BD}" srcOrd="0" destOrd="0" presId="urn:microsoft.com/office/officeart/2005/8/layout/cycle1"/>
    <dgm:cxn modelId="{FAB69C13-593B-4656-9BDB-958F38C65AFA}" type="presOf" srcId="{95C1BDDD-0BBB-40AD-8AF7-F9E9A8B0D7B6}" destId="{0B73EABB-82FE-4AE9-8A14-12EBEE78F9B6}" srcOrd="0" destOrd="0" presId="urn:microsoft.com/office/officeart/2005/8/layout/cycle1"/>
    <dgm:cxn modelId="{F6118DBF-4AB3-452A-B0C9-B71949C0F13D}" type="presParOf" srcId="{3AB9B1BF-0E18-49CD-8585-2FF6CF9808E5}" destId="{0EF13B2E-BFEE-4F0C-938F-C74CB30052BB}" srcOrd="0" destOrd="0" presId="urn:microsoft.com/office/officeart/2005/8/layout/cycle1"/>
    <dgm:cxn modelId="{6FC7A7E3-6859-4E87-8678-17CE3ED33EA9}" type="presParOf" srcId="{3AB9B1BF-0E18-49CD-8585-2FF6CF9808E5}" destId="{8AAD11F5-E38D-462D-B4CD-5F08F04BD725}" srcOrd="1" destOrd="0" presId="urn:microsoft.com/office/officeart/2005/8/layout/cycle1"/>
    <dgm:cxn modelId="{E8C53332-06E2-4AF1-8C05-29F5ED3C793B}" type="presParOf" srcId="{3AB9B1BF-0E18-49CD-8585-2FF6CF9808E5}" destId="{ED7B9536-0A1E-4E8D-BAF6-9091B6834B78}" srcOrd="2" destOrd="0" presId="urn:microsoft.com/office/officeart/2005/8/layout/cycle1"/>
    <dgm:cxn modelId="{A0C098BC-2155-4DAA-930D-16EC205FD14E}" type="presParOf" srcId="{3AB9B1BF-0E18-49CD-8585-2FF6CF9808E5}" destId="{9F6E612E-598C-47EE-817B-B00687A0E782}" srcOrd="3" destOrd="0" presId="urn:microsoft.com/office/officeart/2005/8/layout/cycle1"/>
    <dgm:cxn modelId="{8C70EC0B-5D3D-4221-8E84-A9B6CDE726E4}" type="presParOf" srcId="{3AB9B1BF-0E18-49CD-8585-2FF6CF9808E5}" destId="{8BFDB1D2-AEC7-4245-B326-0011DCCD34BD}" srcOrd="4" destOrd="0" presId="urn:microsoft.com/office/officeart/2005/8/layout/cycle1"/>
    <dgm:cxn modelId="{942025DF-79B2-4AAC-B60C-44DF837F73A3}" type="presParOf" srcId="{3AB9B1BF-0E18-49CD-8585-2FF6CF9808E5}" destId="{0B73EABB-82FE-4AE9-8A14-12EBEE78F9B6}" srcOrd="5" destOrd="0" presId="urn:microsoft.com/office/officeart/2005/8/layout/cycle1"/>
    <dgm:cxn modelId="{854003AB-11D5-44BA-9F32-EF95A7FD4A14}" type="presParOf" srcId="{3AB9B1BF-0E18-49CD-8585-2FF6CF9808E5}" destId="{EE26BC25-80A3-4443-87BB-26A590FE4E5B}" srcOrd="6" destOrd="0" presId="urn:microsoft.com/office/officeart/2005/8/layout/cycle1"/>
    <dgm:cxn modelId="{E3768109-07FF-430D-937C-0030E0B0769B}" type="presParOf" srcId="{3AB9B1BF-0E18-49CD-8585-2FF6CF9808E5}" destId="{BCFAAEAD-715C-41C2-B59E-24C626F0F24D}" srcOrd="7" destOrd="0" presId="urn:microsoft.com/office/officeart/2005/8/layout/cycle1"/>
    <dgm:cxn modelId="{12D3E81D-F3CC-4B9B-BB28-8B65413A00B1}" type="presParOf" srcId="{3AB9B1BF-0E18-49CD-8585-2FF6CF9808E5}" destId="{22DB0D6A-CF62-4835-A5E8-BDEE208207D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D11F5-E38D-462D-B4CD-5F08F04BD725}">
      <dsp:nvSpPr>
        <dsp:cNvPr id="0" name=""/>
        <dsp:cNvSpPr/>
      </dsp:nvSpPr>
      <dsp:spPr>
        <a:xfrm>
          <a:off x="1188282" y="242021"/>
          <a:ext cx="673701" cy="453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accent1"/>
              </a:solidFill>
              <a:latin typeface="黑体" pitchFamily="49" charset="-122"/>
              <a:ea typeface="黑体" pitchFamily="49" charset="-122"/>
            </a:rPr>
            <a:t>专业</a:t>
          </a:r>
          <a:endParaRPr lang="zh-CN" altLang="en-US" sz="1800" b="1" kern="1200" dirty="0">
            <a:solidFill>
              <a:schemeClr val="accent1"/>
            </a:solidFill>
            <a:latin typeface="黑体" pitchFamily="49" charset="-122"/>
            <a:ea typeface="黑体" pitchFamily="49" charset="-122"/>
          </a:endParaRPr>
        </a:p>
      </dsp:txBody>
      <dsp:txXfrm>
        <a:off x="1188282" y="242021"/>
        <a:ext cx="673701" cy="453865"/>
      </dsp:txXfrm>
    </dsp:sp>
    <dsp:sp modelId="{ED7B9536-0A1E-4E8D-BAF6-9091B6834B78}">
      <dsp:nvSpPr>
        <dsp:cNvPr id="0" name=""/>
        <dsp:cNvSpPr/>
      </dsp:nvSpPr>
      <dsp:spPr>
        <a:xfrm>
          <a:off x="281124" y="40469"/>
          <a:ext cx="1453975" cy="1453975"/>
        </a:xfrm>
        <a:prstGeom prst="circularArrow">
          <a:avLst>
            <a:gd name="adj1" fmla="val 8252"/>
            <a:gd name="adj2" fmla="val 576431"/>
            <a:gd name="adj3" fmla="val 2759273"/>
            <a:gd name="adj4" fmla="val 21186886"/>
            <a:gd name="adj5" fmla="val 962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DB1D2-AEC7-4245-B326-0011DCCD34BD}">
      <dsp:nvSpPr>
        <dsp:cNvPr id="0" name=""/>
        <dsp:cNvSpPr/>
      </dsp:nvSpPr>
      <dsp:spPr>
        <a:xfrm>
          <a:off x="670781" y="1138251"/>
          <a:ext cx="674660" cy="452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高效</a:t>
          </a:r>
          <a:endParaRPr lang="zh-CN" altLang="en-US" sz="1800" kern="1200" dirty="0">
            <a:solidFill>
              <a:srgbClr val="00B050"/>
            </a:solidFill>
            <a:latin typeface="黑体" pitchFamily="49" charset="-122"/>
            <a:ea typeface="黑体" pitchFamily="49" charset="-122"/>
          </a:endParaRPr>
        </a:p>
      </dsp:txBody>
      <dsp:txXfrm>
        <a:off x="670781" y="1138251"/>
        <a:ext cx="674660" cy="452419"/>
      </dsp:txXfrm>
    </dsp:sp>
    <dsp:sp modelId="{0B73EABB-82FE-4AE9-8A14-12EBEE78F9B6}">
      <dsp:nvSpPr>
        <dsp:cNvPr id="0" name=""/>
        <dsp:cNvSpPr/>
      </dsp:nvSpPr>
      <dsp:spPr>
        <a:xfrm>
          <a:off x="281124" y="40469"/>
          <a:ext cx="1453975" cy="1453975"/>
        </a:xfrm>
        <a:prstGeom prst="circularArrow">
          <a:avLst>
            <a:gd name="adj1" fmla="val 8252"/>
            <a:gd name="adj2" fmla="val 576431"/>
            <a:gd name="adj3" fmla="val 10636684"/>
            <a:gd name="adj4" fmla="val 7464296"/>
            <a:gd name="adj5" fmla="val 96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AAEAD-715C-41C2-B59E-24C626F0F24D}">
      <dsp:nvSpPr>
        <dsp:cNvPr id="0" name=""/>
        <dsp:cNvSpPr/>
      </dsp:nvSpPr>
      <dsp:spPr>
        <a:xfrm>
          <a:off x="154240" y="242021"/>
          <a:ext cx="673701" cy="453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rPr>
            <a:t>安全</a:t>
          </a:r>
          <a:endParaRPr lang="zh-CN" altLang="en-US" sz="1800" b="1" kern="1200" dirty="0">
            <a:solidFill>
              <a:srgbClr val="FF0000"/>
            </a:solidFill>
            <a:latin typeface="黑体" pitchFamily="49" charset="-122"/>
            <a:ea typeface="黑体" pitchFamily="49" charset="-122"/>
          </a:endParaRPr>
        </a:p>
      </dsp:txBody>
      <dsp:txXfrm>
        <a:off x="154240" y="242021"/>
        <a:ext cx="673701" cy="453865"/>
      </dsp:txXfrm>
    </dsp:sp>
    <dsp:sp modelId="{22DB0D6A-CF62-4835-A5E8-BDEE208207D2}">
      <dsp:nvSpPr>
        <dsp:cNvPr id="0" name=""/>
        <dsp:cNvSpPr/>
      </dsp:nvSpPr>
      <dsp:spPr>
        <a:xfrm>
          <a:off x="281124" y="40469"/>
          <a:ext cx="1453975" cy="1453975"/>
        </a:xfrm>
        <a:prstGeom prst="circularArrow">
          <a:avLst>
            <a:gd name="adj1" fmla="val 8252"/>
            <a:gd name="adj2" fmla="val 576431"/>
            <a:gd name="adj3" fmla="val 17324166"/>
            <a:gd name="adj4" fmla="val 14499403"/>
            <a:gd name="adj5" fmla="val 962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D11F5-E38D-462D-B4CD-5F08F04BD725}">
      <dsp:nvSpPr>
        <dsp:cNvPr id="0" name=""/>
        <dsp:cNvSpPr/>
      </dsp:nvSpPr>
      <dsp:spPr>
        <a:xfrm>
          <a:off x="1009541" y="262359"/>
          <a:ext cx="675587" cy="455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accent1"/>
              </a:solidFill>
              <a:latin typeface="黑体" pitchFamily="49" charset="-122"/>
              <a:ea typeface="黑体" pitchFamily="49" charset="-122"/>
            </a:rPr>
            <a:t>专业</a:t>
          </a:r>
          <a:endParaRPr lang="zh-CN" altLang="en-US" sz="1800" b="1" kern="1200" dirty="0">
            <a:solidFill>
              <a:schemeClr val="accent1"/>
            </a:solidFill>
            <a:latin typeface="黑体" pitchFamily="49" charset="-122"/>
            <a:ea typeface="黑体" pitchFamily="49" charset="-122"/>
          </a:endParaRPr>
        </a:p>
      </dsp:txBody>
      <dsp:txXfrm>
        <a:off x="1009541" y="262359"/>
        <a:ext cx="675587" cy="455136"/>
      </dsp:txXfrm>
    </dsp:sp>
    <dsp:sp modelId="{ED7B9536-0A1E-4E8D-BAF6-9091B6834B78}">
      <dsp:nvSpPr>
        <dsp:cNvPr id="0" name=""/>
        <dsp:cNvSpPr/>
      </dsp:nvSpPr>
      <dsp:spPr>
        <a:xfrm>
          <a:off x="98174" y="59795"/>
          <a:ext cx="1459834" cy="1459834"/>
        </a:xfrm>
        <a:prstGeom prst="circularArrow">
          <a:avLst>
            <a:gd name="adj1" fmla="val 8242"/>
            <a:gd name="adj2" fmla="val 575569"/>
            <a:gd name="adj3" fmla="val 2763644"/>
            <a:gd name="adj4" fmla="val 21184923"/>
            <a:gd name="adj5" fmla="val 961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DB1D2-AEC7-4245-B326-0011DCCD34BD}">
      <dsp:nvSpPr>
        <dsp:cNvPr id="0" name=""/>
        <dsp:cNvSpPr/>
      </dsp:nvSpPr>
      <dsp:spPr>
        <a:xfrm>
          <a:off x="489816" y="1162440"/>
          <a:ext cx="676550" cy="453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高效</a:t>
          </a:r>
          <a:endParaRPr lang="zh-CN" altLang="en-US" sz="1800" kern="1200" dirty="0">
            <a:solidFill>
              <a:srgbClr val="00B050"/>
            </a:solidFill>
            <a:latin typeface="黑体" pitchFamily="49" charset="-122"/>
            <a:ea typeface="黑体" pitchFamily="49" charset="-122"/>
          </a:endParaRPr>
        </a:p>
      </dsp:txBody>
      <dsp:txXfrm>
        <a:off x="489816" y="1162440"/>
        <a:ext cx="676550" cy="453686"/>
      </dsp:txXfrm>
    </dsp:sp>
    <dsp:sp modelId="{0B73EABB-82FE-4AE9-8A14-12EBEE78F9B6}">
      <dsp:nvSpPr>
        <dsp:cNvPr id="0" name=""/>
        <dsp:cNvSpPr/>
      </dsp:nvSpPr>
      <dsp:spPr>
        <a:xfrm>
          <a:off x="98174" y="59795"/>
          <a:ext cx="1459834" cy="1459834"/>
        </a:xfrm>
        <a:prstGeom prst="circularArrow">
          <a:avLst>
            <a:gd name="adj1" fmla="val 8242"/>
            <a:gd name="adj2" fmla="val 575569"/>
            <a:gd name="adj3" fmla="val 10639508"/>
            <a:gd name="adj4" fmla="val 7460786"/>
            <a:gd name="adj5" fmla="val 961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AAEAD-715C-41C2-B59E-24C626F0F24D}">
      <dsp:nvSpPr>
        <dsp:cNvPr id="0" name=""/>
        <dsp:cNvSpPr/>
      </dsp:nvSpPr>
      <dsp:spPr>
        <a:xfrm>
          <a:off x="-28945" y="262359"/>
          <a:ext cx="675587" cy="455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rPr>
            <a:t>安全</a:t>
          </a:r>
          <a:endParaRPr lang="zh-CN" altLang="en-US" sz="1800" b="1" kern="1200" dirty="0">
            <a:solidFill>
              <a:srgbClr val="FF0000"/>
            </a:solidFill>
            <a:latin typeface="黑体" pitchFamily="49" charset="-122"/>
            <a:ea typeface="黑体" pitchFamily="49" charset="-122"/>
          </a:endParaRPr>
        </a:p>
      </dsp:txBody>
      <dsp:txXfrm>
        <a:off x="-28945" y="262359"/>
        <a:ext cx="675587" cy="455136"/>
      </dsp:txXfrm>
    </dsp:sp>
    <dsp:sp modelId="{22DB0D6A-CF62-4835-A5E8-BDEE208207D2}">
      <dsp:nvSpPr>
        <dsp:cNvPr id="0" name=""/>
        <dsp:cNvSpPr/>
      </dsp:nvSpPr>
      <dsp:spPr>
        <a:xfrm>
          <a:off x="98174" y="59795"/>
          <a:ext cx="1459834" cy="1459834"/>
        </a:xfrm>
        <a:prstGeom prst="circularArrow">
          <a:avLst>
            <a:gd name="adj1" fmla="val 8242"/>
            <a:gd name="adj2" fmla="val 575569"/>
            <a:gd name="adj3" fmla="val 17329128"/>
            <a:gd name="adj4" fmla="val 14495303"/>
            <a:gd name="adj5" fmla="val 961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DE949-DD08-4162-B465-72E00AF77C78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D8A86-0079-4CE6-9E66-291E95ABA4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6081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8A86-0079-4CE6-9E66-291E95ABA45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7248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429064" y="2503170"/>
            <a:ext cx="6480048" cy="172593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433050" y="1158609"/>
            <a:ext cx="6480048" cy="131445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04625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6653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24300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10332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58233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6674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4814-FB80-4F13-AE13-B74C26988D3F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5B130-2137-46CE-AA34-8F10886E4C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1052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68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4077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43510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CFC0-A201-4717-8B32-2800CF7F4034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D3A2-FBE8-41F4-ACAF-2C23CEE207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281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687878"/>
            <a:ext cx="6629400" cy="1369772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1864350"/>
            <a:ext cx="6629400" cy="800016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7467600" cy="85725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6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4114800"/>
            <a:ext cx="4040188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4114800"/>
            <a:ext cx="4041775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137684"/>
            <a:ext cx="4040188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137684"/>
            <a:ext cx="4041775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7470648" cy="85725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89146"/>
            <a:ext cx="3200400" cy="547688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60818"/>
            <a:ext cx="2743200" cy="6858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485900"/>
            <a:ext cx="7086600" cy="285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56448" y="4816548"/>
            <a:ext cx="762000" cy="273844"/>
          </a:xfrm>
        </p:spPr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6732" y="1279282"/>
            <a:ext cx="3053868" cy="940356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65628" y="764930"/>
            <a:ext cx="4114800" cy="30861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556734" y="2249074"/>
            <a:ext cx="3053866" cy="199761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816548"/>
            <a:ext cx="2133600" cy="273844"/>
          </a:xfrm>
        </p:spPr>
        <p:txBody>
          <a:bodyPr/>
          <a:lstStyle/>
          <a:p>
            <a:fld id="{456BF600-49EE-4001-9D66-DB7EDA14378A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41BF8-A345-459B-9569-1C706C9F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7315200" y="0"/>
            <a:ext cx="1828800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05978"/>
            <a:ext cx="7467600" cy="85725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7467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4816548"/>
            <a:ext cx="2133600" cy="273844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1/11/2013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124200" y="4816548"/>
            <a:ext cx="2895600" cy="273844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153400" y="4816548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94814-FB80-4F13-AE13-B74C26988D3F}" type="datetimeFigureOut">
              <a:rPr lang="zh-CN" altLang="en-US" smtClean="0"/>
              <a:pPr/>
              <a:t>2013-1-11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5B130-2137-46CE-AA34-8F10886E4C2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-32" y="4794706"/>
            <a:ext cx="91440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页脚占位符 4"/>
          <p:cNvSpPr txBox="1">
            <a:spLocks/>
          </p:cNvSpPr>
          <p:nvPr userDrawn="1"/>
        </p:nvSpPr>
        <p:spPr>
          <a:xfrm>
            <a:off x="6033424" y="4803998"/>
            <a:ext cx="3579136" cy="1459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北京卡联科技股份有限公司 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| www.etaoko.com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pic>
        <p:nvPicPr>
          <p:cNvPr id="9" name="Picture 8" descr="kalian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204" y="4477422"/>
            <a:ext cx="1392444" cy="47059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6444208" y="4948016"/>
            <a:ext cx="269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黑体" pitchFamily="49" charset="-122"/>
                <a:ea typeface="黑体" pitchFamily="49" charset="-122"/>
              </a:rPr>
              <a:t>新三板挂牌企业</a:t>
            </a:r>
            <a:r>
              <a:rPr lang="zh-CN" altLang="en-US" sz="1000" baseline="0" dirty="0" smtClean="0">
                <a:latin typeface="黑体" pitchFamily="49" charset="-122"/>
                <a:ea typeface="黑体" pitchFamily="49" charset="-122"/>
              </a:rPr>
              <a:t>   代码：</a:t>
            </a:r>
            <a:r>
              <a:rPr lang="en-US" altLang="zh-CN" sz="1000" baseline="0" dirty="0" smtClean="0">
                <a:latin typeface="黑体" pitchFamily="49" charset="-122"/>
                <a:ea typeface="黑体" pitchFamily="49" charset="-122"/>
              </a:rPr>
              <a:t>430130</a:t>
            </a:r>
            <a:endParaRPr lang="zh-CN" altLang="en-US" sz="10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237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8.jpeg"/><Relationship Id="rId9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image" Target="../media/image43.png"/><Relationship Id="rId2" Type="http://schemas.openxmlformats.org/officeDocument/2006/relationships/slide" Target="slide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diagramDrawing" Target="../diagrams/drawing2.xm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diagramColors" Target="../diagrams/colors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42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41.png"/><Relationship Id="rId9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jpeg"/><Relationship Id="rId3" Type="http://schemas.openxmlformats.org/officeDocument/2006/relationships/image" Target="../media/image50.jpeg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slide" Target="slide6.xml"/><Relationship Id="rId9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1.pn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slide" Target="slide6.xml"/><Relationship Id="rId10" Type="http://schemas.openxmlformats.org/officeDocument/2006/relationships/image" Target="../media/image67.jpeg"/><Relationship Id="rId4" Type="http://schemas.openxmlformats.org/officeDocument/2006/relationships/image" Target="../media/image62.jpeg"/><Relationship Id="rId9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1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" descr="城市帆船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933568"/>
            <a:ext cx="5544616" cy="264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41878" y="3813888"/>
            <a:ext cx="1813898" cy="486054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卡联科技</a:t>
            </a: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4527002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黑体" pitchFamily="49" charset="-122"/>
                <a:ea typeface="黑体" pitchFamily="49" charset="-122"/>
              </a:rPr>
              <a:t>北京卡联科技股份有限公司 </a:t>
            </a:r>
            <a:r>
              <a:rPr lang="en-US" altLang="zh-CN" sz="1200" dirty="0" smtClean="0">
                <a:latin typeface="黑体" pitchFamily="49" charset="-122"/>
                <a:ea typeface="黑体" pitchFamily="49" charset="-122"/>
              </a:rPr>
              <a:t>| www.etaoko.com</a:t>
            </a:r>
            <a:endParaRPr lang="zh-CN" altLang="en-US" sz="12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Picture 8" descr="kal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932" y="123478"/>
            <a:ext cx="169177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 descr="便民服务副本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611560" y="546148"/>
            <a:ext cx="7722539" cy="4113834"/>
          </a:xfrm>
        </p:spPr>
      </p:pic>
      <p:sp>
        <p:nvSpPr>
          <p:cNvPr id="4" name="TextBox 3"/>
          <p:cNvSpPr txBox="1"/>
          <p:nvPr/>
        </p:nvSpPr>
        <p:spPr>
          <a:xfrm>
            <a:off x="0" y="12207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谁在使用我们的服务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 descr="C:\Users\zen\Pictures\d7143f3138431a988ad6b26de555a9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5816" y="0"/>
            <a:ext cx="592428" cy="6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042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2207"/>
            <a:ext cx="233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易淘客能做什么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 descr="C:\Users\zen\Pictures\d7143f3138431a988ad6b26de555a9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3388" y="0"/>
            <a:ext cx="592428" cy="6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My Documents\My Pictures\{DEC380E3-0EC6-4AAB-9556-DE18C7A720DD}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7944" y="1563638"/>
            <a:ext cx="4750953" cy="293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23528" y="1995423"/>
            <a:ext cx="1648020" cy="18004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8" name="左箭头 7"/>
          <p:cNvSpPr/>
          <p:nvPr/>
        </p:nvSpPr>
        <p:spPr>
          <a:xfrm>
            <a:off x="2611420" y="2715766"/>
            <a:ext cx="1024476" cy="576064"/>
          </a:xfrm>
          <a:prstGeom prst="leftArrow">
            <a:avLst/>
          </a:prstGeom>
          <a:solidFill>
            <a:schemeClr val="accent6"/>
          </a:solidFill>
          <a:ln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843558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每一台终端为线下网点提供数字应用服务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是您店铺的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数字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货架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53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2207"/>
            <a:ext cx="233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易淘客能做什么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 descr="C:\Users\zen\Pictures\d7143f3138431a988ad6b26de555a9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12863" y="0"/>
            <a:ext cx="530945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My Documents\My Pictures\{DEC380E3-0EC6-4AAB-9556-DE18C7A720DD}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960" y="1508108"/>
            <a:ext cx="4576377" cy="283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75076" y="1648232"/>
            <a:ext cx="1624601" cy="24356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6">
                <a:lumMod val="20000"/>
                <a:lumOff val="8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8" name="左箭头 7"/>
          <p:cNvSpPr/>
          <p:nvPr/>
        </p:nvSpPr>
        <p:spPr>
          <a:xfrm>
            <a:off x="2755436" y="2643758"/>
            <a:ext cx="1024476" cy="576064"/>
          </a:xfrm>
          <a:prstGeom prst="leftArrow">
            <a:avLst/>
          </a:prstGeom>
          <a:solidFill>
            <a:schemeClr val="accent6"/>
          </a:solidFill>
          <a:ln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843558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小小刷卡器为您提供移动互联网便民服务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让移动生活更精彩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50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7745" y="1707657"/>
            <a:ext cx="3672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我们为谁服务</a:t>
            </a:r>
            <a:endParaRPr lang="zh-CN" altLang="en-US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 descr="C:\Users\zen\Pictures\d7143f3138431a988ad6b26de555a9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0153" y="1548064"/>
            <a:ext cx="1184855" cy="123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7503" y="94318"/>
            <a:ext cx="2304257" cy="1037273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黑体" pitchFamily="49" charset="-122"/>
                <a:ea typeface="黑体" pitchFamily="49" charset="-122"/>
              </a:rPr>
              <a:t> Business</a:t>
            </a: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808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502"/>
            <a:ext cx="5471293" cy="405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 descr="D:\My Documents\My Pictures\{DEC380E3-0EC6-4AAB-9556-DE18C7A720DD}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44826" y="2786835"/>
            <a:ext cx="2793211" cy="17291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右箭头 3"/>
          <p:cNvSpPr/>
          <p:nvPr/>
        </p:nvSpPr>
        <p:spPr>
          <a:xfrm>
            <a:off x="5292080" y="3579862"/>
            <a:ext cx="648072" cy="412624"/>
          </a:xfrm>
          <a:prstGeom prst="rightArrow">
            <a:avLst/>
          </a:prstGeom>
          <a:solidFill>
            <a:schemeClr val="accent6"/>
          </a:solidFill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178734" y="1187187"/>
            <a:ext cx="2497722" cy="116853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易淘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客在不断创新成长中结识有共同服务理念的合作伙伴，推出满足不同行业的特色服务</a:t>
            </a:r>
            <a:endParaRPr lang="zh-CN" altLang="en-US" sz="1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1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68524"/>
            <a:ext cx="3727222" cy="242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07427" y="1347614"/>
            <a:ext cx="3729069" cy="24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7624" y="339502"/>
            <a:ext cx="320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易淘客行业服务能力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Picture 4" descr="C:\Users\zen\Pictures\1755977_091047003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676" y="44227"/>
            <a:ext cx="999948" cy="9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xmlns="" val="4216945786"/>
              </p:ext>
            </p:extLst>
          </p:nvPr>
        </p:nvGraphicFramePr>
        <p:xfrm>
          <a:off x="3563888" y="1875944"/>
          <a:ext cx="2016224" cy="1631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xmlns="" val="381997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4897438" y="5573713"/>
            <a:ext cx="65" cy="184666"/>
          </a:xfrm>
          <a:prstGeom prst="rect">
            <a:avLst/>
          </a:prstGeom>
          <a:solidFill>
            <a:srgbClr val="DF002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endParaRPr kumimoji="0" lang="en-US" altLang="zh-CN" sz="1200" dirty="0">
              <a:latin typeface="Arial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7745" y="1131590"/>
            <a:ext cx="4896543" cy="2904629"/>
            <a:chOff x="2267745" y="1131590"/>
            <a:chExt cx="4896543" cy="2904629"/>
          </a:xfrm>
        </p:grpSpPr>
        <p:sp>
          <p:nvSpPr>
            <p:cNvPr id="21" name="Freeform 3"/>
            <p:cNvSpPr>
              <a:spLocks/>
            </p:cNvSpPr>
            <p:nvPr/>
          </p:nvSpPr>
          <p:spPr bwMode="auto">
            <a:xfrm>
              <a:off x="2267745" y="1144166"/>
              <a:ext cx="2273151" cy="1447428"/>
            </a:xfrm>
            <a:custGeom>
              <a:avLst/>
              <a:gdLst>
                <a:gd name="T0" fmla="*/ 0 w 2604"/>
                <a:gd name="T1" fmla="*/ 1319 h 1320"/>
                <a:gd name="T2" fmla="*/ 1932 w 2604"/>
                <a:gd name="T3" fmla="*/ 1320 h 1320"/>
                <a:gd name="T4" fmla="*/ 1932 w 2604"/>
                <a:gd name="T5" fmla="*/ 954 h 1320"/>
                <a:gd name="T6" fmla="*/ 2604 w 2604"/>
                <a:gd name="T7" fmla="*/ 954 h 1320"/>
                <a:gd name="T8" fmla="*/ 2604 w 2604"/>
                <a:gd name="T9" fmla="*/ 0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4" h="1320">
                  <a:moveTo>
                    <a:pt x="0" y="1319"/>
                  </a:moveTo>
                  <a:lnTo>
                    <a:pt x="1932" y="1320"/>
                  </a:lnTo>
                  <a:lnTo>
                    <a:pt x="1932" y="954"/>
                  </a:lnTo>
                  <a:lnTo>
                    <a:pt x="2604" y="954"/>
                  </a:lnTo>
                  <a:lnTo>
                    <a:pt x="2604" y="0"/>
                  </a:lnTo>
                </a:path>
              </a:pathLst>
            </a:custGeom>
            <a:solidFill>
              <a:schemeClr val="bg1"/>
            </a:solidFill>
            <a:ln w="22225" cap="flat" cmpd="sng">
              <a:solidFill>
                <a:srgbClr val="9F9F9F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Freeform 4"/>
            <p:cNvSpPr>
              <a:spLocks/>
            </p:cNvSpPr>
            <p:nvPr/>
          </p:nvSpPr>
          <p:spPr bwMode="auto">
            <a:xfrm flipH="1">
              <a:off x="4788545" y="1144166"/>
              <a:ext cx="2375743" cy="1447428"/>
            </a:xfrm>
            <a:custGeom>
              <a:avLst/>
              <a:gdLst>
                <a:gd name="T0" fmla="*/ 0 w 2604"/>
                <a:gd name="T1" fmla="*/ 1319 h 1320"/>
                <a:gd name="T2" fmla="*/ 1932 w 2604"/>
                <a:gd name="T3" fmla="*/ 1320 h 1320"/>
                <a:gd name="T4" fmla="*/ 1932 w 2604"/>
                <a:gd name="T5" fmla="*/ 954 h 1320"/>
                <a:gd name="T6" fmla="*/ 2604 w 2604"/>
                <a:gd name="T7" fmla="*/ 954 h 1320"/>
                <a:gd name="T8" fmla="*/ 2604 w 2604"/>
                <a:gd name="T9" fmla="*/ 0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4" h="1320">
                  <a:moveTo>
                    <a:pt x="0" y="1319"/>
                  </a:moveTo>
                  <a:lnTo>
                    <a:pt x="1932" y="1320"/>
                  </a:lnTo>
                  <a:lnTo>
                    <a:pt x="1932" y="954"/>
                  </a:lnTo>
                  <a:lnTo>
                    <a:pt x="2604" y="954"/>
                  </a:lnTo>
                  <a:lnTo>
                    <a:pt x="2604" y="0"/>
                  </a:lnTo>
                </a:path>
              </a:pathLst>
            </a:custGeom>
            <a:noFill/>
            <a:ln w="22225" cap="flat" cmpd="sng">
              <a:solidFill>
                <a:srgbClr val="9F9F9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2267745" y="2829717"/>
              <a:ext cx="2273151" cy="1206501"/>
            </a:xfrm>
            <a:custGeom>
              <a:avLst/>
              <a:gdLst>
                <a:gd name="T0" fmla="*/ 0 w 2604"/>
                <a:gd name="T1" fmla="*/ 1319 h 1320"/>
                <a:gd name="T2" fmla="*/ 1932 w 2604"/>
                <a:gd name="T3" fmla="*/ 1320 h 1320"/>
                <a:gd name="T4" fmla="*/ 1932 w 2604"/>
                <a:gd name="T5" fmla="*/ 954 h 1320"/>
                <a:gd name="T6" fmla="*/ 2604 w 2604"/>
                <a:gd name="T7" fmla="*/ 954 h 1320"/>
                <a:gd name="T8" fmla="*/ 2604 w 2604"/>
                <a:gd name="T9" fmla="*/ 0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4" h="1320">
                  <a:moveTo>
                    <a:pt x="0" y="1319"/>
                  </a:moveTo>
                  <a:lnTo>
                    <a:pt x="1932" y="1320"/>
                  </a:lnTo>
                  <a:lnTo>
                    <a:pt x="1932" y="954"/>
                  </a:lnTo>
                  <a:lnTo>
                    <a:pt x="2604" y="954"/>
                  </a:lnTo>
                  <a:lnTo>
                    <a:pt x="2604" y="0"/>
                  </a:lnTo>
                </a:path>
              </a:pathLst>
            </a:custGeom>
            <a:solidFill>
              <a:schemeClr val="bg1"/>
            </a:solidFill>
            <a:ln w="22225" cap="flat" cmpd="sng">
              <a:solidFill>
                <a:srgbClr val="9F9F9F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 flipH="1" flipV="1">
              <a:off x="4788544" y="2829719"/>
              <a:ext cx="2375743" cy="1206500"/>
            </a:xfrm>
            <a:custGeom>
              <a:avLst/>
              <a:gdLst>
                <a:gd name="T0" fmla="*/ 0 w 2604"/>
                <a:gd name="T1" fmla="*/ 1319 h 1320"/>
                <a:gd name="T2" fmla="*/ 1932 w 2604"/>
                <a:gd name="T3" fmla="*/ 1320 h 1320"/>
                <a:gd name="T4" fmla="*/ 1932 w 2604"/>
                <a:gd name="T5" fmla="*/ 954 h 1320"/>
                <a:gd name="T6" fmla="*/ 2604 w 2604"/>
                <a:gd name="T7" fmla="*/ 954 h 1320"/>
                <a:gd name="T8" fmla="*/ 2604 w 2604"/>
                <a:gd name="T9" fmla="*/ 0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4" h="1320">
                  <a:moveTo>
                    <a:pt x="0" y="1319"/>
                  </a:moveTo>
                  <a:lnTo>
                    <a:pt x="1932" y="1320"/>
                  </a:lnTo>
                  <a:lnTo>
                    <a:pt x="1932" y="954"/>
                  </a:lnTo>
                  <a:lnTo>
                    <a:pt x="2604" y="954"/>
                  </a:lnTo>
                  <a:lnTo>
                    <a:pt x="2604" y="0"/>
                  </a:lnTo>
                </a:path>
              </a:pathLst>
            </a:custGeom>
            <a:noFill/>
            <a:ln w="22225" cap="flat" cmpd="sng">
              <a:solidFill>
                <a:srgbClr val="9F9F9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4276155" y="1131590"/>
              <a:ext cx="223838" cy="228600"/>
            </a:xfrm>
            <a:custGeom>
              <a:avLst/>
              <a:gdLst>
                <a:gd name="T0" fmla="*/ 102 w 102"/>
                <a:gd name="T1" fmla="*/ 52 h 104"/>
                <a:gd name="T2" fmla="*/ 102 w 102"/>
                <a:gd name="T3" fmla="*/ 52 h 104"/>
                <a:gd name="T4" fmla="*/ 102 w 102"/>
                <a:gd name="T5" fmla="*/ 62 h 104"/>
                <a:gd name="T6" fmla="*/ 98 w 102"/>
                <a:gd name="T7" fmla="*/ 72 h 104"/>
                <a:gd name="T8" fmla="*/ 94 w 102"/>
                <a:gd name="T9" fmla="*/ 82 h 104"/>
                <a:gd name="T10" fmla="*/ 88 w 102"/>
                <a:gd name="T11" fmla="*/ 88 h 104"/>
                <a:gd name="T12" fmla="*/ 80 w 102"/>
                <a:gd name="T13" fmla="*/ 96 h 104"/>
                <a:gd name="T14" fmla="*/ 72 w 102"/>
                <a:gd name="T15" fmla="*/ 100 h 104"/>
                <a:gd name="T16" fmla="*/ 62 w 102"/>
                <a:gd name="T17" fmla="*/ 102 h 104"/>
                <a:gd name="T18" fmla="*/ 50 w 102"/>
                <a:gd name="T19" fmla="*/ 104 h 104"/>
                <a:gd name="T20" fmla="*/ 50 w 102"/>
                <a:gd name="T21" fmla="*/ 104 h 104"/>
                <a:gd name="T22" fmla="*/ 40 w 102"/>
                <a:gd name="T23" fmla="*/ 102 h 104"/>
                <a:gd name="T24" fmla="*/ 30 w 102"/>
                <a:gd name="T25" fmla="*/ 100 h 104"/>
                <a:gd name="T26" fmla="*/ 22 w 102"/>
                <a:gd name="T27" fmla="*/ 96 h 104"/>
                <a:gd name="T28" fmla="*/ 14 w 102"/>
                <a:gd name="T29" fmla="*/ 88 h 104"/>
                <a:gd name="T30" fmla="*/ 8 w 102"/>
                <a:gd name="T31" fmla="*/ 82 h 104"/>
                <a:gd name="T32" fmla="*/ 4 w 102"/>
                <a:gd name="T33" fmla="*/ 72 h 104"/>
                <a:gd name="T34" fmla="*/ 0 w 102"/>
                <a:gd name="T35" fmla="*/ 62 h 104"/>
                <a:gd name="T36" fmla="*/ 0 w 102"/>
                <a:gd name="T37" fmla="*/ 52 h 104"/>
                <a:gd name="T38" fmla="*/ 0 w 102"/>
                <a:gd name="T39" fmla="*/ 52 h 104"/>
                <a:gd name="T40" fmla="*/ 0 w 102"/>
                <a:gd name="T41" fmla="*/ 42 h 104"/>
                <a:gd name="T42" fmla="*/ 4 w 102"/>
                <a:gd name="T43" fmla="*/ 32 h 104"/>
                <a:gd name="T44" fmla="*/ 8 w 102"/>
                <a:gd name="T45" fmla="*/ 24 h 104"/>
                <a:gd name="T46" fmla="*/ 14 w 102"/>
                <a:gd name="T47" fmla="*/ 16 h 104"/>
                <a:gd name="T48" fmla="*/ 22 w 102"/>
                <a:gd name="T49" fmla="*/ 10 h 104"/>
                <a:gd name="T50" fmla="*/ 30 w 102"/>
                <a:gd name="T51" fmla="*/ 4 h 104"/>
                <a:gd name="T52" fmla="*/ 40 w 102"/>
                <a:gd name="T53" fmla="*/ 2 h 104"/>
                <a:gd name="T54" fmla="*/ 50 w 102"/>
                <a:gd name="T55" fmla="*/ 0 h 104"/>
                <a:gd name="T56" fmla="*/ 50 w 102"/>
                <a:gd name="T57" fmla="*/ 0 h 104"/>
                <a:gd name="T58" fmla="*/ 62 w 102"/>
                <a:gd name="T59" fmla="*/ 2 h 104"/>
                <a:gd name="T60" fmla="*/ 72 w 102"/>
                <a:gd name="T61" fmla="*/ 4 h 104"/>
                <a:gd name="T62" fmla="*/ 80 w 102"/>
                <a:gd name="T63" fmla="*/ 10 h 104"/>
                <a:gd name="T64" fmla="*/ 88 w 102"/>
                <a:gd name="T65" fmla="*/ 16 h 104"/>
                <a:gd name="T66" fmla="*/ 94 w 102"/>
                <a:gd name="T67" fmla="*/ 24 h 104"/>
                <a:gd name="T68" fmla="*/ 98 w 102"/>
                <a:gd name="T69" fmla="*/ 32 h 104"/>
                <a:gd name="T70" fmla="*/ 102 w 102"/>
                <a:gd name="T71" fmla="*/ 42 h 104"/>
                <a:gd name="T72" fmla="*/ 102 w 102"/>
                <a:gd name="T73" fmla="*/ 52 h 104"/>
                <a:gd name="T74" fmla="*/ 102 w 102"/>
                <a:gd name="T75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4">
                  <a:moveTo>
                    <a:pt x="102" y="52"/>
                  </a:moveTo>
                  <a:lnTo>
                    <a:pt x="102" y="52"/>
                  </a:lnTo>
                  <a:lnTo>
                    <a:pt x="102" y="62"/>
                  </a:lnTo>
                  <a:lnTo>
                    <a:pt x="98" y="72"/>
                  </a:lnTo>
                  <a:lnTo>
                    <a:pt x="94" y="82"/>
                  </a:lnTo>
                  <a:lnTo>
                    <a:pt x="88" y="88"/>
                  </a:lnTo>
                  <a:lnTo>
                    <a:pt x="80" y="96"/>
                  </a:lnTo>
                  <a:lnTo>
                    <a:pt x="72" y="100"/>
                  </a:lnTo>
                  <a:lnTo>
                    <a:pt x="62" y="102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40" y="102"/>
                  </a:lnTo>
                  <a:lnTo>
                    <a:pt x="30" y="100"/>
                  </a:lnTo>
                  <a:lnTo>
                    <a:pt x="22" y="96"/>
                  </a:lnTo>
                  <a:lnTo>
                    <a:pt x="14" y="88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22" y="10"/>
                  </a:lnTo>
                  <a:lnTo>
                    <a:pt x="30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2" y="2"/>
                  </a:lnTo>
                  <a:lnTo>
                    <a:pt x="72" y="4"/>
                  </a:lnTo>
                  <a:lnTo>
                    <a:pt x="80" y="10"/>
                  </a:lnTo>
                  <a:lnTo>
                    <a:pt x="88" y="16"/>
                  </a:lnTo>
                  <a:lnTo>
                    <a:pt x="94" y="24"/>
                  </a:lnTo>
                  <a:lnTo>
                    <a:pt x="98" y="32"/>
                  </a:lnTo>
                  <a:lnTo>
                    <a:pt x="102" y="42"/>
                  </a:lnTo>
                  <a:lnTo>
                    <a:pt x="102" y="52"/>
                  </a:lnTo>
                  <a:lnTo>
                    <a:pt x="102" y="52"/>
                  </a:lnTo>
                  <a:close/>
                </a:path>
              </a:pathLst>
            </a:custGeom>
            <a:solidFill>
              <a:srgbClr val="DF0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4333305" y="1153815"/>
              <a:ext cx="101600" cy="182562"/>
            </a:xfrm>
            <a:prstGeom prst="rect">
              <a:avLst/>
            </a:prstGeom>
            <a:solidFill>
              <a:srgbClr val="DF0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kumimoji="0" lang="en-US" altLang="zh-CN" sz="1200" dirty="0">
                  <a:solidFill>
                    <a:srgbClr val="FFFFFF"/>
                  </a:solidFill>
                  <a:latin typeface="Arial" charset="0"/>
                </a:rPr>
                <a:t>S</a:t>
              </a:r>
              <a:endParaRPr kumimoji="0" lang="en-US" altLang="zh-CN" sz="1200" dirty="0">
                <a:latin typeface="Arial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818659" y="1131590"/>
              <a:ext cx="223837" cy="228600"/>
            </a:xfrm>
            <a:custGeom>
              <a:avLst/>
              <a:gdLst>
                <a:gd name="T0" fmla="*/ 102 w 102"/>
                <a:gd name="T1" fmla="*/ 52 h 104"/>
                <a:gd name="T2" fmla="*/ 102 w 102"/>
                <a:gd name="T3" fmla="*/ 52 h 104"/>
                <a:gd name="T4" fmla="*/ 102 w 102"/>
                <a:gd name="T5" fmla="*/ 62 h 104"/>
                <a:gd name="T6" fmla="*/ 98 w 102"/>
                <a:gd name="T7" fmla="*/ 72 h 104"/>
                <a:gd name="T8" fmla="*/ 94 w 102"/>
                <a:gd name="T9" fmla="*/ 82 h 104"/>
                <a:gd name="T10" fmla="*/ 88 w 102"/>
                <a:gd name="T11" fmla="*/ 88 h 104"/>
                <a:gd name="T12" fmla="*/ 80 w 102"/>
                <a:gd name="T13" fmla="*/ 96 h 104"/>
                <a:gd name="T14" fmla="*/ 72 w 102"/>
                <a:gd name="T15" fmla="*/ 100 h 104"/>
                <a:gd name="T16" fmla="*/ 62 w 102"/>
                <a:gd name="T17" fmla="*/ 102 h 104"/>
                <a:gd name="T18" fmla="*/ 50 w 102"/>
                <a:gd name="T19" fmla="*/ 104 h 104"/>
                <a:gd name="T20" fmla="*/ 50 w 102"/>
                <a:gd name="T21" fmla="*/ 104 h 104"/>
                <a:gd name="T22" fmla="*/ 40 w 102"/>
                <a:gd name="T23" fmla="*/ 102 h 104"/>
                <a:gd name="T24" fmla="*/ 30 w 102"/>
                <a:gd name="T25" fmla="*/ 100 h 104"/>
                <a:gd name="T26" fmla="*/ 22 w 102"/>
                <a:gd name="T27" fmla="*/ 96 h 104"/>
                <a:gd name="T28" fmla="*/ 14 w 102"/>
                <a:gd name="T29" fmla="*/ 88 h 104"/>
                <a:gd name="T30" fmla="*/ 8 w 102"/>
                <a:gd name="T31" fmla="*/ 82 h 104"/>
                <a:gd name="T32" fmla="*/ 4 w 102"/>
                <a:gd name="T33" fmla="*/ 72 h 104"/>
                <a:gd name="T34" fmla="*/ 0 w 102"/>
                <a:gd name="T35" fmla="*/ 62 h 104"/>
                <a:gd name="T36" fmla="*/ 0 w 102"/>
                <a:gd name="T37" fmla="*/ 52 h 104"/>
                <a:gd name="T38" fmla="*/ 0 w 102"/>
                <a:gd name="T39" fmla="*/ 52 h 104"/>
                <a:gd name="T40" fmla="*/ 0 w 102"/>
                <a:gd name="T41" fmla="*/ 42 h 104"/>
                <a:gd name="T42" fmla="*/ 4 w 102"/>
                <a:gd name="T43" fmla="*/ 32 h 104"/>
                <a:gd name="T44" fmla="*/ 8 w 102"/>
                <a:gd name="T45" fmla="*/ 24 h 104"/>
                <a:gd name="T46" fmla="*/ 14 w 102"/>
                <a:gd name="T47" fmla="*/ 16 h 104"/>
                <a:gd name="T48" fmla="*/ 22 w 102"/>
                <a:gd name="T49" fmla="*/ 10 h 104"/>
                <a:gd name="T50" fmla="*/ 30 w 102"/>
                <a:gd name="T51" fmla="*/ 4 h 104"/>
                <a:gd name="T52" fmla="*/ 40 w 102"/>
                <a:gd name="T53" fmla="*/ 2 h 104"/>
                <a:gd name="T54" fmla="*/ 50 w 102"/>
                <a:gd name="T55" fmla="*/ 0 h 104"/>
                <a:gd name="T56" fmla="*/ 50 w 102"/>
                <a:gd name="T57" fmla="*/ 0 h 104"/>
                <a:gd name="T58" fmla="*/ 62 w 102"/>
                <a:gd name="T59" fmla="*/ 2 h 104"/>
                <a:gd name="T60" fmla="*/ 72 w 102"/>
                <a:gd name="T61" fmla="*/ 4 h 104"/>
                <a:gd name="T62" fmla="*/ 80 w 102"/>
                <a:gd name="T63" fmla="*/ 10 h 104"/>
                <a:gd name="T64" fmla="*/ 88 w 102"/>
                <a:gd name="T65" fmla="*/ 16 h 104"/>
                <a:gd name="T66" fmla="*/ 94 w 102"/>
                <a:gd name="T67" fmla="*/ 24 h 104"/>
                <a:gd name="T68" fmla="*/ 98 w 102"/>
                <a:gd name="T69" fmla="*/ 32 h 104"/>
                <a:gd name="T70" fmla="*/ 102 w 102"/>
                <a:gd name="T71" fmla="*/ 42 h 104"/>
                <a:gd name="T72" fmla="*/ 102 w 102"/>
                <a:gd name="T73" fmla="*/ 52 h 104"/>
                <a:gd name="T74" fmla="*/ 102 w 102"/>
                <a:gd name="T75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4">
                  <a:moveTo>
                    <a:pt x="102" y="52"/>
                  </a:moveTo>
                  <a:lnTo>
                    <a:pt x="102" y="52"/>
                  </a:lnTo>
                  <a:lnTo>
                    <a:pt x="102" y="62"/>
                  </a:lnTo>
                  <a:lnTo>
                    <a:pt x="98" y="72"/>
                  </a:lnTo>
                  <a:lnTo>
                    <a:pt x="94" y="82"/>
                  </a:lnTo>
                  <a:lnTo>
                    <a:pt x="88" y="88"/>
                  </a:lnTo>
                  <a:lnTo>
                    <a:pt x="80" y="96"/>
                  </a:lnTo>
                  <a:lnTo>
                    <a:pt x="72" y="100"/>
                  </a:lnTo>
                  <a:lnTo>
                    <a:pt x="62" y="102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40" y="102"/>
                  </a:lnTo>
                  <a:lnTo>
                    <a:pt x="30" y="100"/>
                  </a:lnTo>
                  <a:lnTo>
                    <a:pt x="22" y="96"/>
                  </a:lnTo>
                  <a:lnTo>
                    <a:pt x="14" y="88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22" y="10"/>
                  </a:lnTo>
                  <a:lnTo>
                    <a:pt x="30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2" y="2"/>
                  </a:lnTo>
                  <a:lnTo>
                    <a:pt x="72" y="4"/>
                  </a:lnTo>
                  <a:lnTo>
                    <a:pt x="80" y="10"/>
                  </a:lnTo>
                  <a:lnTo>
                    <a:pt x="88" y="16"/>
                  </a:lnTo>
                  <a:lnTo>
                    <a:pt x="94" y="24"/>
                  </a:lnTo>
                  <a:lnTo>
                    <a:pt x="98" y="32"/>
                  </a:lnTo>
                  <a:lnTo>
                    <a:pt x="102" y="42"/>
                  </a:lnTo>
                  <a:lnTo>
                    <a:pt x="102" y="52"/>
                  </a:lnTo>
                  <a:lnTo>
                    <a:pt x="102" y="52"/>
                  </a:lnTo>
                  <a:close/>
                </a:path>
              </a:pathLst>
            </a:custGeom>
            <a:solidFill>
              <a:srgbClr val="DF0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12"/>
            <p:cNvSpPr>
              <a:spLocks noChangeArrowheads="1"/>
            </p:cNvSpPr>
            <p:nvPr/>
          </p:nvSpPr>
          <p:spPr bwMode="auto">
            <a:xfrm>
              <a:off x="4860032" y="1165114"/>
              <a:ext cx="144462" cy="182562"/>
            </a:xfrm>
            <a:prstGeom prst="rect">
              <a:avLst/>
            </a:prstGeom>
            <a:solidFill>
              <a:srgbClr val="DF0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kumimoji="0" lang="en-US" altLang="zh-CN" sz="1200" dirty="0">
                  <a:solidFill>
                    <a:srgbClr val="FFFFFF"/>
                  </a:solidFill>
                  <a:latin typeface="Arial" charset="0"/>
                </a:rPr>
                <a:t>W</a:t>
              </a:r>
              <a:endParaRPr kumimoji="0" lang="en-US" altLang="zh-CN" sz="1200" dirty="0">
                <a:latin typeface="Arial" charset="0"/>
              </a:endParaRPr>
            </a:p>
          </p:txBody>
        </p:sp>
        <p:sp>
          <p:nvSpPr>
            <p:cNvPr id="29" name="Freeform 14"/>
            <p:cNvSpPr>
              <a:spLocks/>
            </p:cNvSpPr>
            <p:nvPr/>
          </p:nvSpPr>
          <p:spPr bwMode="auto">
            <a:xfrm>
              <a:off x="4276155" y="3795886"/>
              <a:ext cx="223838" cy="228600"/>
            </a:xfrm>
            <a:custGeom>
              <a:avLst/>
              <a:gdLst>
                <a:gd name="T0" fmla="*/ 102 w 102"/>
                <a:gd name="T1" fmla="*/ 52 h 104"/>
                <a:gd name="T2" fmla="*/ 102 w 102"/>
                <a:gd name="T3" fmla="*/ 52 h 104"/>
                <a:gd name="T4" fmla="*/ 102 w 102"/>
                <a:gd name="T5" fmla="*/ 62 h 104"/>
                <a:gd name="T6" fmla="*/ 98 w 102"/>
                <a:gd name="T7" fmla="*/ 72 h 104"/>
                <a:gd name="T8" fmla="*/ 94 w 102"/>
                <a:gd name="T9" fmla="*/ 82 h 104"/>
                <a:gd name="T10" fmla="*/ 88 w 102"/>
                <a:gd name="T11" fmla="*/ 88 h 104"/>
                <a:gd name="T12" fmla="*/ 80 w 102"/>
                <a:gd name="T13" fmla="*/ 96 h 104"/>
                <a:gd name="T14" fmla="*/ 72 w 102"/>
                <a:gd name="T15" fmla="*/ 100 h 104"/>
                <a:gd name="T16" fmla="*/ 62 w 102"/>
                <a:gd name="T17" fmla="*/ 102 h 104"/>
                <a:gd name="T18" fmla="*/ 50 w 102"/>
                <a:gd name="T19" fmla="*/ 104 h 104"/>
                <a:gd name="T20" fmla="*/ 50 w 102"/>
                <a:gd name="T21" fmla="*/ 104 h 104"/>
                <a:gd name="T22" fmla="*/ 40 w 102"/>
                <a:gd name="T23" fmla="*/ 102 h 104"/>
                <a:gd name="T24" fmla="*/ 30 w 102"/>
                <a:gd name="T25" fmla="*/ 100 h 104"/>
                <a:gd name="T26" fmla="*/ 22 w 102"/>
                <a:gd name="T27" fmla="*/ 96 h 104"/>
                <a:gd name="T28" fmla="*/ 14 w 102"/>
                <a:gd name="T29" fmla="*/ 88 h 104"/>
                <a:gd name="T30" fmla="*/ 8 w 102"/>
                <a:gd name="T31" fmla="*/ 82 h 104"/>
                <a:gd name="T32" fmla="*/ 4 w 102"/>
                <a:gd name="T33" fmla="*/ 72 h 104"/>
                <a:gd name="T34" fmla="*/ 0 w 102"/>
                <a:gd name="T35" fmla="*/ 62 h 104"/>
                <a:gd name="T36" fmla="*/ 0 w 102"/>
                <a:gd name="T37" fmla="*/ 52 h 104"/>
                <a:gd name="T38" fmla="*/ 0 w 102"/>
                <a:gd name="T39" fmla="*/ 52 h 104"/>
                <a:gd name="T40" fmla="*/ 0 w 102"/>
                <a:gd name="T41" fmla="*/ 42 h 104"/>
                <a:gd name="T42" fmla="*/ 4 w 102"/>
                <a:gd name="T43" fmla="*/ 32 h 104"/>
                <a:gd name="T44" fmla="*/ 8 w 102"/>
                <a:gd name="T45" fmla="*/ 24 h 104"/>
                <a:gd name="T46" fmla="*/ 14 w 102"/>
                <a:gd name="T47" fmla="*/ 16 h 104"/>
                <a:gd name="T48" fmla="*/ 22 w 102"/>
                <a:gd name="T49" fmla="*/ 10 h 104"/>
                <a:gd name="T50" fmla="*/ 30 w 102"/>
                <a:gd name="T51" fmla="*/ 4 h 104"/>
                <a:gd name="T52" fmla="*/ 40 w 102"/>
                <a:gd name="T53" fmla="*/ 2 h 104"/>
                <a:gd name="T54" fmla="*/ 50 w 102"/>
                <a:gd name="T55" fmla="*/ 0 h 104"/>
                <a:gd name="T56" fmla="*/ 50 w 102"/>
                <a:gd name="T57" fmla="*/ 0 h 104"/>
                <a:gd name="T58" fmla="*/ 62 w 102"/>
                <a:gd name="T59" fmla="*/ 2 h 104"/>
                <a:gd name="T60" fmla="*/ 72 w 102"/>
                <a:gd name="T61" fmla="*/ 4 h 104"/>
                <a:gd name="T62" fmla="*/ 80 w 102"/>
                <a:gd name="T63" fmla="*/ 10 h 104"/>
                <a:gd name="T64" fmla="*/ 88 w 102"/>
                <a:gd name="T65" fmla="*/ 16 h 104"/>
                <a:gd name="T66" fmla="*/ 94 w 102"/>
                <a:gd name="T67" fmla="*/ 24 h 104"/>
                <a:gd name="T68" fmla="*/ 98 w 102"/>
                <a:gd name="T69" fmla="*/ 32 h 104"/>
                <a:gd name="T70" fmla="*/ 102 w 102"/>
                <a:gd name="T71" fmla="*/ 42 h 104"/>
                <a:gd name="T72" fmla="*/ 102 w 102"/>
                <a:gd name="T73" fmla="*/ 52 h 104"/>
                <a:gd name="T74" fmla="*/ 102 w 102"/>
                <a:gd name="T75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4">
                  <a:moveTo>
                    <a:pt x="102" y="52"/>
                  </a:moveTo>
                  <a:lnTo>
                    <a:pt x="102" y="52"/>
                  </a:lnTo>
                  <a:lnTo>
                    <a:pt x="102" y="62"/>
                  </a:lnTo>
                  <a:lnTo>
                    <a:pt x="98" y="72"/>
                  </a:lnTo>
                  <a:lnTo>
                    <a:pt x="94" y="82"/>
                  </a:lnTo>
                  <a:lnTo>
                    <a:pt x="88" y="88"/>
                  </a:lnTo>
                  <a:lnTo>
                    <a:pt x="80" y="96"/>
                  </a:lnTo>
                  <a:lnTo>
                    <a:pt x="72" y="100"/>
                  </a:lnTo>
                  <a:lnTo>
                    <a:pt x="62" y="102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40" y="102"/>
                  </a:lnTo>
                  <a:lnTo>
                    <a:pt x="30" y="100"/>
                  </a:lnTo>
                  <a:lnTo>
                    <a:pt x="22" y="96"/>
                  </a:lnTo>
                  <a:lnTo>
                    <a:pt x="14" y="88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22" y="10"/>
                  </a:lnTo>
                  <a:lnTo>
                    <a:pt x="30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2" y="2"/>
                  </a:lnTo>
                  <a:lnTo>
                    <a:pt x="72" y="4"/>
                  </a:lnTo>
                  <a:lnTo>
                    <a:pt x="80" y="10"/>
                  </a:lnTo>
                  <a:lnTo>
                    <a:pt x="88" y="16"/>
                  </a:lnTo>
                  <a:lnTo>
                    <a:pt x="94" y="24"/>
                  </a:lnTo>
                  <a:lnTo>
                    <a:pt x="98" y="32"/>
                  </a:lnTo>
                  <a:lnTo>
                    <a:pt x="102" y="42"/>
                  </a:lnTo>
                  <a:lnTo>
                    <a:pt x="102" y="52"/>
                  </a:lnTo>
                  <a:lnTo>
                    <a:pt x="102" y="52"/>
                  </a:lnTo>
                  <a:close/>
                </a:path>
              </a:pathLst>
            </a:custGeom>
            <a:solidFill>
              <a:srgbClr val="DF0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4333305" y="3818111"/>
              <a:ext cx="119063" cy="182562"/>
            </a:xfrm>
            <a:prstGeom prst="rect">
              <a:avLst/>
            </a:prstGeom>
            <a:solidFill>
              <a:srgbClr val="DF0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kumimoji="0" lang="en-US" altLang="zh-CN" sz="1200">
                  <a:solidFill>
                    <a:srgbClr val="FFFFFF"/>
                  </a:solidFill>
                  <a:latin typeface="Arial" charset="0"/>
                </a:rPr>
                <a:t>O</a:t>
              </a:r>
              <a:endParaRPr kumimoji="0" lang="en-US" altLang="zh-CN" sz="1200">
                <a:latin typeface="Arial" charset="0"/>
              </a:endParaRPr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4820344" y="3795886"/>
              <a:ext cx="223837" cy="228600"/>
            </a:xfrm>
            <a:custGeom>
              <a:avLst/>
              <a:gdLst>
                <a:gd name="T0" fmla="*/ 102 w 102"/>
                <a:gd name="T1" fmla="*/ 52 h 104"/>
                <a:gd name="T2" fmla="*/ 102 w 102"/>
                <a:gd name="T3" fmla="*/ 52 h 104"/>
                <a:gd name="T4" fmla="*/ 102 w 102"/>
                <a:gd name="T5" fmla="*/ 62 h 104"/>
                <a:gd name="T6" fmla="*/ 98 w 102"/>
                <a:gd name="T7" fmla="*/ 72 h 104"/>
                <a:gd name="T8" fmla="*/ 94 w 102"/>
                <a:gd name="T9" fmla="*/ 82 h 104"/>
                <a:gd name="T10" fmla="*/ 88 w 102"/>
                <a:gd name="T11" fmla="*/ 88 h 104"/>
                <a:gd name="T12" fmla="*/ 80 w 102"/>
                <a:gd name="T13" fmla="*/ 96 h 104"/>
                <a:gd name="T14" fmla="*/ 72 w 102"/>
                <a:gd name="T15" fmla="*/ 100 h 104"/>
                <a:gd name="T16" fmla="*/ 62 w 102"/>
                <a:gd name="T17" fmla="*/ 102 h 104"/>
                <a:gd name="T18" fmla="*/ 50 w 102"/>
                <a:gd name="T19" fmla="*/ 104 h 104"/>
                <a:gd name="T20" fmla="*/ 50 w 102"/>
                <a:gd name="T21" fmla="*/ 104 h 104"/>
                <a:gd name="T22" fmla="*/ 40 w 102"/>
                <a:gd name="T23" fmla="*/ 102 h 104"/>
                <a:gd name="T24" fmla="*/ 30 w 102"/>
                <a:gd name="T25" fmla="*/ 100 h 104"/>
                <a:gd name="T26" fmla="*/ 22 w 102"/>
                <a:gd name="T27" fmla="*/ 96 h 104"/>
                <a:gd name="T28" fmla="*/ 14 w 102"/>
                <a:gd name="T29" fmla="*/ 88 h 104"/>
                <a:gd name="T30" fmla="*/ 8 w 102"/>
                <a:gd name="T31" fmla="*/ 82 h 104"/>
                <a:gd name="T32" fmla="*/ 4 w 102"/>
                <a:gd name="T33" fmla="*/ 72 h 104"/>
                <a:gd name="T34" fmla="*/ 0 w 102"/>
                <a:gd name="T35" fmla="*/ 62 h 104"/>
                <a:gd name="T36" fmla="*/ 0 w 102"/>
                <a:gd name="T37" fmla="*/ 52 h 104"/>
                <a:gd name="T38" fmla="*/ 0 w 102"/>
                <a:gd name="T39" fmla="*/ 52 h 104"/>
                <a:gd name="T40" fmla="*/ 0 w 102"/>
                <a:gd name="T41" fmla="*/ 42 h 104"/>
                <a:gd name="T42" fmla="*/ 4 w 102"/>
                <a:gd name="T43" fmla="*/ 32 h 104"/>
                <a:gd name="T44" fmla="*/ 8 w 102"/>
                <a:gd name="T45" fmla="*/ 24 h 104"/>
                <a:gd name="T46" fmla="*/ 14 w 102"/>
                <a:gd name="T47" fmla="*/ 16 h 104"/>
                <a:gd name="T48" fmla="*/ 22 w 102"/>
                <a:gd name="T49" fmla="*/ 10 h 104"/>
                <a:gd name="T50" fmla="*/ 30 w 102"/>
                <a:gd name="T51" fmla="*/ 4 h 104"/>
                <a:gd name="T52" fmla="*/ 40 w 102"/>
                <a:gd name="T53" fmla="*/ 2 h 104"/>
                <a:gd name="T54" fmla="*/ 50 w 102"/>
                <a:gd name="T55" fmla="*/ 0 h 104"/>
                <a:gd name="T56" fmla="*/ 50 w 102"/>
                <a:gd name="T57" fmla="*/ 0 h 104"/>
                <a:gd name="T58" fmla="*/ 62 w 102"/>
                <a:gd name="T59" fmla="*/ 2 h 104"/>
                <a:gd name="T60" fmla="*/ 72 w 102"/>
                <a:gd name="T61" fmla="*/ 4 h 104"/>
                <a:gd name="T62" fmla="*/ 80 w 102"/>
                <a:gd name="T63" fmla="*/ 10 h 104"/>
                <a:gd name="T64" fmla="*/ 88 w 102"/>
                <a:gd name="T65" fmla="*/ 16 h 104"/>
                <a:gd name="T66" fmla="*/ 94 w 102"/>
                <a:gd name="T67" fmla="*/ 24 h 104"/>
                <a:gd name="T68" fmla="*/ 98 w 102"/>
                <a:gd name="T69" fmla="*/ 32 h 104"/>
                <a:gd name="T70" fmla="*/ 102 w 102"/>
                <a:gd name="T71" fmla="*/ 42 h 104"/>
                <a:gd name="T72" fmla="*/ 102 w 102"/>
                <a:gd name="T73" fmla="*/ 52 h 104"/>
                <a:gd name="T74" fmla="*/ 102 w 102"/>
                <a:gd name="T75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4">
                  <a:moveTo>
                    <a:pt x="102" y="52"/>
                  </a:moveTo>
                  <a:lnTo>
                    <a:pt x="102" y="52"/>
                  </a:lnTo>
                  <a:lnTo>
                    <a:pt x="102" y="62"/>
                  </a:lnTo>
                  <a:lnTo>
                    <a:pt x="98" y="72"/>
                  </a:lnTo>
                  <a:lnTo>
                    <a:pt x="94" y="82"/>
                  </a:lnTo>
                  <a:lnTo>
                    <a:pt x="88" y="88"/>
                  </a:lnTo>
                  <a:lnTo>
                    <a:pt x="80" y="96"/>
                  </a:lnTo>
                  <a:lnTo>
                    <a:pt x="72" y="100"/>
                  </a:lnTo>
                  <a:lnTo>
                    <a:pt x="62" y="102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40" y="102"/>
                  </a:lnTo>
                  <a:lnTo>
                    <a:pt x="30" y="100"/>
                  </a:lnTo>
                  <a:lnTo>
                    <a:pt x="22" y="96"/>
                  </a:lnTo>
                  <a:lnTo>
                    <a:pt x="14" y="88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22" y="10"/>
                  </a:lnTo>
                  <a:lnTo>
                    <a:pt x="30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2" y="2"/>
                  </a:lnTo>
                  <a:lnTo>
                    <a:pt x="72" y="4"/>
                  </a:lnTo>
                  <a:lnTo>
                    <a:pt x="80" y="10"/>
                  </a:lnTo>
                  <a:lnTo>
                    <a:pt x="88" y="16"/>
                  </a:lnTo>
                  <a:lnTo>
                    <a:pt x="94" y="24"/>
                  </a:lnTo>
                  <a:lnTo>
                    <a:pt x="98" y="32"/>
                  </a:lnTo>
                  <a:lnTo>
                    <a:pt x="102" y="42"/>
                  </a:lnTo>
                  <a:lnTo>
                    <a:pt x="102" y="52"/>
                  </a:lnTo>
                  <a:lnTo>
                    <a:pt x="102" y="52"/>
                  </a:lnTo>
                  <a:close/>
                </a:path>
              </a:pathLst>
            </a:custGeom>
            <a:solidFill>
              <a:srgbClr val="DF0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4897503" y="3829348"/>
              <a:ext cx="93662" cy="182562"/>
            </a:xfrm>
            <a:prstGeom prst="rect">
              <a:avLst/>
            </a:prstGeom>
            <a:solidFill>
              <a:srgbClr val="DF0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kumimoji="0" lang="en-US" altLang="zh-CN" sz="1200" dirty="0">
                  <a:solidFill>
                    <a:srgbClr val="FFFFFF"/>
                  </a:solidFill>
                  <a:latin typeface="Arial" charset="0"/>
                </a:rPr>
                <a:t>T</a:t>
              </a:r>
              <a:endParaRPr kumimoji="0" lang="en-US" altLang="zh-CN" sz="1200" dirty="0">
                <a:latin typeface="Arial" charset="0"/>
              </a:endParaRPr>
            </a:p>
          </p:txBody>
        </p:sp>
        <p:pic>
          <p:nvPicPr>
            <p:cNvPr id="39" name="Picture 2" descr="C:\Users\zen\Desktop\{47476B4F-2B07-427F-9966-A992CFB126E1}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416" y="2453930"/>
              <a:ext cx="1152128" cy="45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2483768" y="1413998"/>
            <a:ext cx="1792387" cy="101566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zh-CN" altLang="en-US" sz="1200" dirty="0" smtClean="0">
                <a:latin typeface="Arial"/>
                <a:ea typeface="黑体" pitchFamily="2" charset="-122"/>
              </a:rPr>
              <a:t>在中国首创的四大综合服务平台</a:t>
            </a:r>
            <a:r>
              <a:rPr lang="zh-CN" altLang="en-US" sz="1200" dirty="0">
                <a:latin typeface="Arial"/>
                <a:ea typeface="黑体" pitchFamily="2" charset="-122"/>
              </a:rPr>
              <a:t>营销</a:t>
            </a:r>
            <a:r>
              <a:rPr lang="zh-CN" altLang="en-US" sz="1200" dirty="0" smtClean="0">
                <a:latin typeface="Arial"/>
                <a:ea typeface="黑体" pitchFamily="2" charset="-122"/>
              </a:rPr>
              <a:t>模式</a:t>
            </a:r>
            <a:endParaRPr lang="en-US" altLang="zh-CN" sz="1200" dirty="0" smtClean="0">
              <a:latin typeface="Arial"/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lang="zh-CN" altLang="en-US" sz="1200" dirty="0" smtClean="0">
                <a:latin typeface="Arial"/>
                <a:ea typeface="黑体" pitchFamily="2" charset="-122"/>
              </a:rPr>
              <a:t>银联认证终端载体</a:t>
            </a:r>
            <a:endParaRPr lang="en-US" altLang="zh-CN" sz="1200" dirty="0" smtClean="0">
              <a:latin typeface="Arial"/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lang="zh-CN" altLang="en-US" sz="1200" dirty="0" smtClean="0">
                <a:latin typeface="Arial"/>
                <a:ea typeface="黑体" pitchFamily="2" charset="-122"/>
              </a:rPr>
              <a:t>新三板挂牌企业</a:t>
            </a:r>
            <a:endParaRPr lang="en-US" altLang="zh-CN" sz="1200" dirty="0" smtClean="0">
              <a:latin typeface="Arial"/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lang="zh-CN" altLang="en-US" sz="1200" dirty="0" smtClean="0">
                <a:latin typeface="Arial"/>
                <a:ea typeface="黑体" pitchFamily="2" charset="-122"/>
              </a:rPr>
              <a:t>硬件研发能力强</a:t>
            </a:r>
            <a:endParaRPr kumimoji="0" lang="en-US" altLang="zh-CN" sz="1200" dirty="0">
              <a:ea typeface="黑体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1600" y="339502"/>
            <a:ext cx="269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易淘客</a:t>
            </a:r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SWOT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2" name="Picture 4" descr="C:\Users\zen\Pictures\1755977_091047003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948" cy="9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5042496" y="1412071"/>
            <a:ext cx="1792387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zh-CN" altLang="en-US" sz="1200" dirty="0" smtClean="0">
                <a:latin typeface="Arial"/>
                <a:ea typeface="黑体" pitchFamily="2" charset="-122"/>
              </a:rPr>
              <a:t>成本相对较高</a:t>
            </a:r>
            <a:endParaRPr lang="en-US" altLang="zh-CN" sz="1200" dirty="0" smtClean="0">
              <a:latin typeface="Arial"/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lang="zh-CN" altLang="en-US" sz="1200" dirty="0" smtClean="0">
                <a:latin typeface="Arial"/>
                <a:ea typeface="黑体" pitchFamily="2" charset="-122"/>
              </a:rPr>
              <a:t>赢利能力较弱</a:t>
            </a:r>
            <a:endParaRPr lang="en-US" altLang="zh-CN" sz="1200" dirty="0" smtClean="0">
              <a:latin typeface="Arial"/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kumimoji="0" lang="zh-CN" altLang="en-US" sz="1200" dirty="0" smtClean="0">
                <a:ea typeface="黑体" pitchFamily="2" charset="-122"/>
              </a:rPr>
              <a:t>业务模式有待拓展</a:t>
            </a:r>
            <a:endParaRPr kumimoji="0" lang="en-US" altLang="zh-CN" sz="1200" dirty="0" smtClean="0"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endParaRPr kumimoji="0" lang="en-US" altLang="zh-CN" sz="1200" dirty="0" smtClean="0"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endParaRPr lang="en-US" altLang="zh-CN" sz="1200" dirty="0">
              <a:ea typeface="黑体" pitchFamily="2" charset="-122"/>
            </a:endParaRPr>
          </a:p>
        </p:txBody>
      </p:sp>
      <p:sp>
        <p:nvSpPr>
          <p:cNvPr id="38" name="Text Box 25"/>
          <p:cNvSpPr txBox="1">
            <a:spLocks noChangeArrowheads="1"/>
          </p:cNvSpPr>
          <p:nvPr/>
        </p:nvSpPr>
        <p:spPr bwMode="auto">
          <a:xfrm>
            <a:off x="2483768" y="2975875"/>
            <a:ext cx="1792387" cy="1015663"/>
          </a:xfrm>
          <a:prstGeom prst="rect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zh-CN" altLang="en-US" sz="1200" dirty="0" smtClean="0">
                <a:latin typeface="Arial"/>
                <a:ea typeface="黑体" pitchFamily="2" charset="-122"/>
              </a:rPr>
              <a:t>国内越来越多的用户寻求线下服务</a:t>
            </a:r>
            <a:endParaRPr lang="en-US" altLang="zh-CN" sz="1200" dirty="0" smtClean="0">
              <a:latin typeface="Arial"/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lang="zh-CN" altLang="en-US" sz="1200" dirty="0" smtClean="0">
                <a:latin typeface="Arial"/>
                <a:ea typeface="黑体" pitchFamily="2" charset="-122"/>
              </a:rPr>
              <a:t>“刷卡族”“现金族”寻求新的支付服务形式</a:t>
            </a:r>
            <a:endParaRPr kumimoji="0" lang="en-US" altLang="zh-CN" sz="1200" dirty="0">
              <a:ea typeface="黑体" pitchFamily="2" charset="-122"/>
            </a:endParaRP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5041677" y="2975874"/>
            <a:ext cx="1792387" cy="1015663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kumimoji="0" lang="zh-CN" altLang="en-US" sz="1200" dirty="0" smtClean="0">
                <a:ea typeface="黑体" pitchFamily="2" charset="-122"/>
              </a:rPr>
              <a:t>更多企业云集线下服务</a:t>
            </a:r>
            <a:endParaRPr kumimoji="0" lang="en-US" altLang="zh-CN" sz="1200" dirty="0" smtClean="0"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lang="zh-CN" altLang="en-US" sz="1200" dirty="0" smtClean="0">
                <a:ea typeface="黑体" pitchFamily="2" charset="-122"/>
              </a:rPr>
              <a:t>业务需多元化提升赢利能力</a:t>
            </a:r>
            <a:endParaRPr lang="en-US" altLang="zh-CN" sz="1200" dirty="0" smtClean="0">
              <a:ea typeface="黑体" pitchFamily="2" charset="-122"/>
            </a:endParaRPr>
          </a:p>
          <a:p>
            <a:pPr marL="171450" indent="-171450">
              <a:buFont typeface="Wingdings" pitchFamily="2" charset="2"/>
              <a:buChar char="l"/>
            </a:pPr>
            <a:endParaRPr kumimoji="0" lang="en-US" altLang="zh-CN" sz="1200" dirty="0"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219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3804057"/>
            <a:ext cx="8929718" cy="1191"/>
          </a:xfrm>
          <a:prstGeom prst="line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5400000">
            <a:off x="4369349" y="3024595"/>
            <a:ext cx="368497" cy="13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847802" y="2655730"/>
            <a:ext cx="882859" cy="1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551796" y="2655730"/>
            <a:ext cx="882859" cy="1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48787" y="81394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平台核心模式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27690" y="2343534"/>
            <a:ext cx="2825148" cy="5895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易淘客中间账号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24672" y="1563638"/>
            <a:ext cx="1883432" cy="4145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54833" y="1606159"/>
            <a:ext cx="1293231" cy="317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支付交易系统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664" y="2480385"/>
            <a:ext cx="1207426" cy="4514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92366" y="2518566"/>
            <a:ext cx="1103051" cy="317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清并、清分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27043" y="2480385"/>
            <a:ext cx="1440160" cy="4514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54089" y="2518566"/>
            <a:ext cx="1293231" cy="317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供货销售系统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30517" y="3237311"/>
            <a:ext cx="1647469" cy="4145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94428" y="32918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资源对接系统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763688" y="3854367"/>
            <a:ext cx="1695084" cy="5895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84168" y="3867894"/>
            <a:ext cx="1695084" cy="5895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28184" y="3984725"/>
            <a:ext cx="1293231" cy="317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后台管理系统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5696" y="3982423"/>
            <a:ext cx="1293231" cy="317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中心数据系统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>
            <a:stCxn id="6" idx="2"/>
          </p:cNvCxnSpPr>
          <p:nvPr/>
        </p:nvCxnSpPr>
        <p:spPr>
          <a:xfrm rot="5400000">
            <a:off x="4382140" y="2162302"/>
            <a:ext cx="368497" cy="13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5" idx="3"/>
          </p:cNvCxnSpPr>
          <p:nvPr/>
        </p:nvCxnSpPr>
        <p:spPr>
          <a:xfrm rot="5400000">
            <a:off x="2729684" y="2950503"/>
            <a:ext cx="915461" cy="7080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508103" y="2871060"/>
            <a:ext cx="936105" cy="9968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04" y="123478"/>
            <a:ext cx="30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附录：</a:t>
            </a:r>
            <a:r>
              <a:rPr lang="zh-CN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现代化</a:t>
            </a:r>
            <a:r>
              <a:rPr lang="zh-CN" alt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服务</a:t>
            </a:r>
            <a:r>
              <a:rPr lang="zh-CN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50" endPos="85000" dist="6000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47664" y="555526"/>
            <a:ext cx="7560840" cy="45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>
            <a:hlinkClick r:id="rId2" action="ppaction://hlinksldjump"/>
          </p:cNvPr>
          <p:cNvSpPr/>
          <p:nvPr/>
        </p:nvSpPr>
        <p:spPr>
          <a:xfrm>
            <a:off x="8244408" y="864910"/>
            <a:ext cx="541294" cy="2973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zh-CN" altLang="en-US" sz="1200" b="1" dirty="0" smtClean="0">
                <a:solidFill>
                  <a:srgbClr val="FFC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200" b="1" dirty="0">
              <a:solidFill>
                <a:srgbClr val="FFC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4833" y="1606159"/>
            <a:ext cx="1293231" cy="317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支付交易系统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4051" y="843558"/>
            <a:ext cx="208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充值服务受理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23478"/>
            <a:ext cx="30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附录</a:t>
            </a:r>
            <a:r>
              <a:rPr lang="zh-CN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：充值服务受理平台</a:t>
            </a:r>
            <a:endParaRPr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50" endPos="85000" dist="6000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47664" y="555526"/>
            <a:ext cx="7560840" cy="45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291" y="1190207"/>
            <a:ext cx="4144861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基于卡联科技综合服务平台核心系统构建而生，依托易淘客终端产品网络向用户提供账户充值、业务查询、信息采集等服务</a:t>
            </a:r>
            <a:endParaRPr lang="en-US" altLang="zh-CN" sz="100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>
            <a:hlinkClick r:id="rId2" action="ppaction://hlinksldjump"/>
          </p:cNvPr>
          <p:cNvSpPr/>
          <p:nvPr/>
        </p:nvSpPr>
        <p:spPr>
          <a:xfrm>
            <a:off x="8411697" y="697401"/>
            <a:ext cx="541294" cy="2973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zh-CN" altLang="en-US" sz="1200" b="1" dirty="0" smtClean="0">
                <a:solidFill>
                  <a:srgbClr val="FFC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200" b="1" dirty="0">
              <a:solidFill>
                <a:srgbClr val="FFC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4199" y="843558"/>
            <a:ext cx="1165473" cy="1021087"/>
            <a:chOff x="219894" y="991481"/>
            <a:chExt cx="1165473" cy="1021087"/>
          </a:xfrm>
        </p:grpSpPr>
        <p:pic>
          <p:nvPicPr>
            <p:cNvPr id="10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9552" y="991481"/>
              <a:ext cx="514350" cy="5001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9894" y="1517268"/>
              <a:ext cx="495300" cy="495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图片 12" descr="QQ截图20120328181050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592" y="1529489"/>
              <a:ext cx="485775" cy="4701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4" name="TextBox 3"/>
          <p:cNvSpPr txBox="1"/>
          <p:nvPr/>
        </p:nvSpPr>
        <p:spPr>
          <a:xfrm>
            <a:off x="395536" y="2211710"/>
            <a:ext cx="211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我们服务于：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95536" y="2499742"/>
            <a:ext cx="4198820" cy="2215991"/>
            <a:chOff x="395536" y="2499742"/>
            <a:chExt cx="4198820" cy="2215991"/>
          </a:xfrm>
        </p:grpSpPr>
        <p:sp>
          <p:nvSpPr>
            <p:cNvPr id="17" name="TextBox 16"/>
            <p:cNvSpPr txBox="1"/>
            <p:nvPr/>
          </p:nvSpPr>
          <p:spPr>
            <a:xfrm>
              <a:off x="2059806" y="400284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中心数系统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5536" y="2499742"/>
              <a:ext cx="294443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itchFamily="2" charset="2"/>
                <a:buChar char="Ø"/>
              </a:pPr>
              <a:r>
                <a:rPr lang="zh-CN" altLang="en-US" sz="1200" dirty="0" smtClean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电信</a:t>
              </a:r>
              <a:r>
                <a:rPr lang="zh-CN" altLang="en-US" sz="1200" dirty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运营商</a:t>
              </a: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Ø"/>
              </a:pPr>
              <a:r>
                <a:rPr lang="zh-CN" altLang="en-US" sz="1200" dirty="0" smtClean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游戏</a:t>
              </a:r>
              <a:r>
                <a:rPr lang="zh-CN" altLang="en-US" sz="1200" dirty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运营商</a:t>
              </a: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Ø"/>
              </a:pPr>
              <a:r>
                <a:rPr lang="zh-CN" altLang="en-US" sz="1200" dirty="0" smtClean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公共</a:t>
              </a:r>
              <a:r>
                <a:rPr lang="zh-CN" altLang="en-US" sz="1200" dirty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交通运营商</a:t>
              </a: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Ø"/>
              </a:pPr>
              <a:r>
                <a:rPr lang="zh-CN" altLang="en-US" sz="1200" dirty="0" smtClean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商业</a:t>
              </a:r>
              <a:r>
                <a:rPr lang="zh-CN" altLang="en-US" sz="1200" dirty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预付费卡发卡方</a:t>
              </a: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Ø"/>
              </a:pPr>
              <a:r>
                <a:rPr lang="zh-CN" altLang="en-US" sz="1200" dirty="0" smtClean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其他</a:t>
              </a:r>
              <a:r>
                <a:rPr lang="zh-CN" altLang="en-US" sz="1200" dirty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虚拟账户方式服务运营商</a:t>
              </a:r>
            </a:p>
            <a:p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158" y="2614990"/>
              <a:ext cx="400658" cy="3168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735991" y="2611052"/>
              <a:ext cx="315729" cy="31572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35288" y="2614990"/>
              <a:ext cx="348480" cy="3168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96417" y="2976125"/>
              <a:ext cx="990000" cy="3168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53912" y="2976125"/>
              <a:ext cx="1026000" cy="3168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843233" y="2976894"/>
              <a:ext cx="751123" cy="3168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979712" y="3331444"/>
              <a:ext cx="348480" cy="316800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68" y="3686044"/>
              <a:ext cx="486049" cy="31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3464" y="3667925"/>
              <a:ext cx="554400" cy="31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5488557" y="2053761"/>
            <a:ext cx="2977945" cy="755706"/>
            <a:chOff x="4787069" y="2121889"/>
            <a:chExt cx="2977945" cy="755706"/>
          </a:xfrm>
        </p:grpSpPr>
        <p:sp>
          <p:nvSpPr>
            <p:cNvPr id="28" name="TextBox 27"/>
            <p:cNvSpPr txBox="1"/>
            <p:nvPr/>
          </p:nvSpPr>
          <p:spPr>
            <a:xfrm>
              <a:off x="6588224" y="2315076"/>
              <a:ext cx="1176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推出了：</a:t>
              </a:r>
              <a:endPara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Picture 7" descr="C:\Users\zen\Desktop\{6C0CFCE8-EC00-4921-9E88-1F3A7EBEC20D}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121889"/>
              <a:ext cx="504056" cy="755706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30254" y="2121889"/>
              <a:ext cx="557970" cy="6095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26" name="TextBox 25"/>
            <p:cNvSpPr txBox="1"/>
            <p:nvPr/>
          </p:nvSpPr>
          <p:spPr>
            <a:xfrm>
              <a:off x="4787069" y="2283718"/>
              <a:ext cx="649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基于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778221" y="2785084"/>
            <a:ext cx="1746107" cy="1894906"/>
            <a:chOff x="5778221" y="2785084"/>
            <a:chExt cx="1746107" cy="1894906"/>
          </a:xfrm>
        </p:grpSpPr>
        <p:sp>
          <p:nvSpPr>
            <p:cNvPr id="16" name="TextBox 15"/>
            <p:cNvSpPr txBox="1"/>
            <p:nvPr/>
          </p:nvSpPr>
          <p:spPr>
            <a:xfrm>
              <a:off x="6237709" y="2787774"/>
              <a:ext cx="128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话费充值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1" name="Picture 1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778221" y="2785084"/>
              <a:ext cx="359362" cy="349441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5788325" y="3228405"/>
              <a:ext cx="349259" cy="349200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788325" y="3669844"/>
              <a:ext cx="352375" cy="349200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34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96136" y="4127644"/>
              <a:ext cx="349200" cy="349200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sp>
          <p:nvSpPr>
            <p:cNvPr id="35" name="TextBox 34"/>
            <p:cNvSpPr txBox="1"/>
            <p:nvPr/>
          </p:nvSpPr>
          <p:spPr>
            <a:xfrm>
              <a:off x="6228184" y="3208273"/>
              <a:ext cx="128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游戏充值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37709" y="3659778"/>
              <a:ext cx="1286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支付宝充</a:t>
              </a:r>
              <a:r>
                <a:rPr lang="zh-CN" altLang="en-US" sz="1200" dirty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值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37709" y="4125992"/>
              <a:ext cx="12866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腾讯服务充</a:t>
              </a:r>
              <a:r>
                <a:rPr lang="zh-CN" altLang="en-US" sz="1200" dirty="0">
                  <a:effectLst>
                    <a:reflection blurRad="6350" stA="60000" endA="900" endPos="58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值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52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03648" y="1110047"/>
            <a:ext cx="6160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电子账单缴费服务平台</a:t>
            </a:r>
            <a:r>
              <a:rPr lang="en-US" altLang="zh-CN" sz="1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简称</a:t>
            </a:r>
            <a:r>
              <a:rPr lang="en-US" altLang="zh-CN" sz="1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EBPP)</a:t>
            </a:r>
            <a:r>
              <a:rPr lang="zh-CN" altLang="en-US" sz="1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是指通过电子方式实现传统纸质账单的制作、流转和账款支付与划转的电子化、无纸化。通过互联网完成各种公用事业费用账单（水、电、通信费用等）或其他账单 （如保险、教育等），然后通过支付手段的方式完成即时支付的服务，并可随时查询详细情况。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2347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附录：电子账单缴费服务平台</a:t>
            </a:r>
            <a:endParaRPr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50" endPos="85000" dist="6000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47664" y="555526"/>
            <a:ext cx="7560840" cy="45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>
            <a:hlinkClick r:id="rId2" action="ppaction://hlinksldjump"/>
          </p:cNvPr>
          <p:cNvSpPr/>
          <p:nvPr/>
        </p:nvSpPr>
        <p:spPr>
          <a:xfrm>
            <a:off x="8316416" y="699542"/>
            <a:ext cx="541294" cy="2973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zh-CN" altLang="en-US" sz="1200" b="1" dirty="0" smtClean="0">
                <a:solidFill>
                  <a:srgbClr val="FFC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200" b="1" dirty="0">
              <a:solidFill>
                <a:srgbClr val="FFC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962" y="842602"/>
            <a:ext cx="778645" cy="77150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347291" y="771550"/>
            <a:ext cx="257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电子账单缴费服务平台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154" y="2186765"/>
            <a:ext cx="211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我们服务于：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172214" y="2139702"/>
            <a:ext cx="2977945" cy="755706"/>
            <a:chOff x="4787069" y="2121889"/>
            <a:chExt cx="2977945" cy="755706"/>
          </a:xfrm>
        </p:grpSpPr>
        <p:sp>
          <p:nvSpPr>
            <p:cNvPr id="18" name="TextBox 17"/>
            <p:cNvSpPr txBox="1"/>
            <p:nvPr/>
          </p:nvSpPr>
          <p:spPr>
            <a:xfrm>
              <a:off x="6588224" y="2315076"/>
              <a:ext cx="1176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推出了：</a:t>
              </a:r>
              <a:endPara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9" name="Picture 7" descr="C:\Users\zen\Desktop\{6C0CFCE8-EC00-4921-9E88-1F3A7EBEC20D}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121889"/>
              <a:ext cx="504056" cy="755706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6030254" y="2121889"/>
              <a:ext cx="557970" cy="6095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21" name="TextBox 20"/>
            <p:cNvSpPr txBox="1"/>
            <p:nvPr/>
          </p:nvSpPr>
          <p:spPr>
            <a:xfrm>
              <a:off x="4787069" y="2283718"/>
              <a:ext cx="649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基于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67544" y="2569977"/>
            <a:ext cx="3096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各省份自来水运营公司</a:t>
            </a:r>
            <a:endParaRPr lang="en-US" altLang="zh-CN" sz="1200" dirty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各省份电力运营公司</a:t>
            </a:r>
            <a:endParaRPr lang="en-US" altLang="zh-CN" sz="1200" dirty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各省份燃气运营</a:t>
            </a:r>
            <a:r>
              <a:rPr lang="zh-CN" altLang="en-US" sz="1200" dirty="0" smtClean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公司</a:t>
            </a:r>
            <a:endParaRPr lang="en-US" altLang="zh-CN" sz="1200" dirty="0" smtClean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 smtClean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各省份商业银行</a:t>
            </a:r>
            <a:endParaRPr lang="en-US" altLang="zh-CN" sz="1200" dirty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其他公共事业账单运营公司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947597"/>
            <a:ext cx="582652" cy="544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6065" y="2948650"/>
            <a:ext cx="594167" cy="54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3741" y="2966362"/>
            <a:ext cx="618579" cy="54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44222" y="3653978"/>
            <a:ext cx="3072194" cy="77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多城市终端自助缴费服务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7*24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小时服务，无需排队，免手续费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6" name="图示 25"/>
          <p:cNvGraphicFramePr/>
          <p:nvPr>
            <p:extLst>
              <p:ext uri="{D42A27DB-BD31-4B8C-83A1-F6EECF244321}">
                <p14:modId xmlns:p14="http://schemas.microsoft.com/office/powerpoint/2010/main" xmlns="" val="2853532872"/>
              </p:ext>
            </p:extLst>
          </p:nvPr>
        </p:nvGraphicFramePr>
        <p:xfrm>
          <a:off x="3059832" y="2407224"/>
          <a:ext cx="1656184" cy="1676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xmlns="" val="362382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5" grpId="0"/>
      <p:bldP spid="6" grpId="0"/>
      <p:bldGraphic spid="2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en\Desktop\新建文件夹 (8)\IMG_526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482" y="1936386"/>
            <a:ext cx="4577880" cy="22889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699545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36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我们是谁</a:t>
            </a:r>
            <a:endParaRPr lang="zh-CN" altLang="en-US" sz="36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 descr="C:\Users\zen\Pictures\d7143f3138431a988ad6b26de555a9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73314" y="483518"/>
            <a:ext cx="1050615" cy="109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480" y="-54920"/>
            <a:ext cx="1622216" cy="1037273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微软雅黑" pitchFamily="34" charset="-122"/>
                <a:ea typeface="微软雅黑" pitchFamily="34" charset="-122"/>
              </a:rPr>
              <a:t>Who</a:t>
            </a: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4208" y="35267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中关村新三板挂牌企业</a:t>
            </a:r>
            <a:endParaRPr lang="en-US" altLang="zh-CN" b="1" i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国家级高薪技术企业</a:t>
            </a:r>
            <a:endParaRPr lang="zh-CN" altLang="en-US" b="1" i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C:\Users\zen\Pictures\1755977_091047003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00244" y="77906"/>
            <a:ext cx="1143967" cy="10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6056" y="1526179"/>
            <a:ext cx="396044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异军突起的现代化服务企业，专注于线下充值、缴费、支付、营销等多元化综合服务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银联商务战略合作伙伴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银视通战略合作伙伴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银联电子战略合作伙伴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余家商业战略合作伙伴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余家第三方非金融支付机构合作伙伴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个是省份城市设有分公司，旗下易淘客终端网点遍布全国各大城市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1583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D:\Etaoko线下便利电子商务领航者(全国运营中心）\1.商务营销中心\1.产品工作\3.搭载应用研发\易淘通（中小型商户会员卡产品）\E机通\运营相关\卡面样式\E机通卡面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808386"/>
            <a:ext cx="3060700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23478"/>
            <a:ext cx="30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附录</a:t>
            </a:r>
            <a:r>
              <a:rPr lang="zh-CN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：网点营销平台</a:t>
            </a:r>
            <a:endParaRPr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50" endPos="85000" dist="6000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47664" y="555526"/>
            <a:ext cx="7560840" cy="45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>
            <a:hlinkClick r:id="rId4" action="ppaction://hlinksldjump"/>
          </p:cNvPr>
          <p:cNvSpPr/>
          <p:nvPr/>
        </p:nvSpPr>
        <p:spPr>
          <a:xfrm>
            <a:off x="8316416" y="699542"/>
            <a:ext cx="541294" cy="2973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zh-CN" altLang="en-US" sz="1200" b="1" dirty="0" smtClean="0">
                <a:solidFill>
                  <a:srgbClr val="FFC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200" b="1" dirty="0">
              <a:solidFill>
                <a:srgbClr val="FFC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图片 10" descr="QQ截图2012032818135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85" y="865246"/>
            <a:ext cx="860447" cy="770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59632" y="1110047"/>
            <a:ext cx="6160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卡联科技通过易淘客终端服务网络积累了大量的加盟商家，面向加盟商家应运而生的营销服务平台，重在面向中小微型商家的零售业务特点推出基于会员关系管理、储值卡（单向商业预付费卡）系统、积分管理、财务统计等系列的服务平台</a:t>
            </a:r>
            <a:endParaRPr lang="zh-CN" altLang="en-US" sz="10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9632" y="771550"/>
            <a:ext cx="257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网点营销平台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1801787"/>
            <a:ext cx="211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平台特色功能：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2194361"/>
            <a:ext cx="54726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</a:rPr>
              <a:t>发卡功能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卡申请、对发卡主体、发卡子类、卡片类型、会员卡号、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面值进行设置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 descr="http://www.epaylinks.cn/www/pro1/images/ipay/num1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11710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http://www.epaylinks.cn/www/pro1/images/ipay/num2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5" y="2517526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 descr="http://www.epaylinks.cn/www/pro1/images/ipay/num3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4" y="2837681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 descr="http://www.epaylinks.cn/www/pro1/images/ipay/num4.jp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3" y="3147814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 descr="http://www.epaylinks.cn/www/pro1/images/ipay/num5.jp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497" y="3427304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 descr="http://www.epaylinks.cn/www/pro1/images/ipay/num6.jp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49725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 descr="http://www.epaylinks.cn/www/pro1/images/ipay/num7.jp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496" y="4065038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 descr="http://www.epaylinks.cn/www/pro1/images/ipay/num8.jp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495" y="4369590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611560" y="2541553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会员消费</a:t>
            </a:r>
            <a:r>
              <a:rPr lang="zh-CN" altLang="zh-CN" sz="10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会员消费情况进行录入，自动完成累计积分，消费打折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1560" y="2901593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会员管理：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管理会员信息和对会员卡的操作，如余额查询、续费、换卡、锁定、挂失、转账等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1560" y="3189625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短信服务：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提供会员提醒功能，如会员生日发送祝福短信等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1560" y="3477657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积分</a:t>
            </a:r>
            <a:r>
              <a:rPr lang="zh-CN" altLang="zh-CN" sz="1000" b="1" dirty="0" smtClean="0"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</a:rPr>
              <a:t> :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系统可以根据商户需求定制积分规则，根据商户需求设置积分兑换规则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1560" y="3749725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统计报表：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可按销售排行、时段销售、年龄段、平均客单价等条件产生相应统计报表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1560" y="4083918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会员卡设置：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根据需要设置不同的会员等级优惠方式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1560" y="4369590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其它设置：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对管理员设置不同的权限，设置操作员账号管理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96794" y="1664045"/>
            <a:ext cx="211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产品优势：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2033377"/>
            <a:ext cx="34485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　◆　支持商家在线发卡服务，实现商家在线</a:t>
            </a:r>
            <a:r>
              <a:rPr lang="zh-CN" altLang="en-US" sz="10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拓展会员</a:t>
            </a:r>
            <a:endParaRPr lang="zh-CN" altLang="en-US" sz="1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　◆　打破卡的概念，实现手机号</a:t>
            </a:r>
            <a:r>
              <a:rPr lang="en-US" altLang="zh-CN" sz="1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/QQ</a:t>
            </a:r>
            <a:r>
              <a:rPr lang="zh-CN" altLang="en-US" sz="1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号就是会员卡</a:t>
            </a:r>
          </a:p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　◆　创新的会员推荐功能，实现会员卡消费卡的送礼</a:t>
            </a:r>
          </a:p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　◆　知名零售店提供的代售卡服务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2382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3604" y="2938817"/>
            <a:ext cx="2770396" cy="179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700" y="4260859"/>
            <a:ext cx="1079980" cy="39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 descr="C:\Users\zen\Pictures\a0ca99d69de7d91606088b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654" y="3684334"/>
            <a:ext cx="1396751" cy="5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23478"/>
            <a:ext cx="30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附录</a:t>
            </a:r>
            <a:r>
              <a:rPr lang="zh-CN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：支付受理服务平台</a:t>
            </a:r>
            <a:endParaRPr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50" endPos="85000" dist="6000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47664" y="555526"/>
            <a:ext cx="7560840" cy="45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84204" y="2417568"/>
            <a:ext cx="2110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 smtClean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准确</a:t>
            </a:r>
            <a:r>
              <a:rPr lang="zh-CN" altLang="en-US" sz="1200" dirty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消费渠道</a:t>
            </a:r>
            <a:endParaRPr lang="en-US" altLang="zh-CN" sz="1200" dirty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 smtClean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代</a:t>
            </a:r>
            <a:r>
              <a:rPr lang="zh-CN" altLang="en-US" sz="1200" dirty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扣代付渠道</a:t>
            </a:r>
            <a:endParaRPr lang="en-US" altLang="zh-CN" sz="1200" dirty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 smtClean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无</a:t>
            </a:r>
            <a:r>
              <a:rPr lang="zh-CN" altLang="en-US" sz="1200" dirty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磁无密通道</a:t>
            </a:r>
            <a:endParaRPr lang="en-US" altLang="zh-CN" sz="1200" dirty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 smtClean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预</a:t>
            </a:r>
            <a:r>
              <a:rPr lang="zh-CN" altLang="en-US" sz="1200" dirty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授权通道</a:t>
            </a:r>
            <a:endParaRPr lang="en-US" altLang="zh-CN" sz="1200" dirty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>
            <a:hlinkClick r:id="rId5" action="ppaction://hlinksldjump"/>
          </p:cNvPr>
          <p:cNvSpPr/>
          <p:nvPr/>
        </p:nvSpPr>
        <p:spPr>
          <a:xfrm>
            <a:off x="8316416" y="699542"/>
            <a:ext cx="541294" cy="2973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zh-CN" altLang="en-US" sz="1200" b="1" dirty="0" smtClean="0">
                <a:solidFill>
                  <a:srgbClr val="FFC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200" b="1" dirty="0">
              <a:solidFill>
                <a:srgbClr val="FFC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9395" y="771550"/>
            <a:ext cx="830237" cy="7704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259632" y="1163528"/>
            <a:ext cx="61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卡联科技积极开展与各大银行（金融机构）、第三方支付机构开展支付通道合作，推出支付受理服务平台起到“易淘客”的灵魂角色。面向各类服务提供线下支付解决方案，金融服务支撑服务等。</a:t>
            </a:r>
            <a:endParaRPr lang="zh-CN" altLang="en-US" sz="10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9632" y="771550"/>
            <a:ext cx="257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支付受理服务平台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154" y="1995686"/>
            <a:ext cx="211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我们服务于：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09458" y="38030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中心数系统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C:\Users\zen\Pictures\中信银行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7774"/>
            <a:ext cx="457033" cy="54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zen\Pictures\交通银行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3997" y="2787774"/>
            <a:ext cx="543600" cy="5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45188" y="2299975"/>
            <a:ext cx="29444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 smtClean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银行（金融机构）</a:t>
            </a:r>
            <a:endParaRPr lang="en-US" altLang="zh-CN" sz="1200" dirty="0" smtClean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 smtClean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 smtClean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200" dirty="0" smtClean="0">
                <a:effectLst>
                  <a:reflection blurRad="6350" stA="60000" endA="900" endPos="58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第三方支付机构（非金融机构）</a:t>
            </a:r>
            <a:endParaRPr lang="en-US" altLang="zh-CN" sz="1200" dirty="0" smtClean="0">
              <a:effectLst>
                <a:reflection blurRad="6350" stA="60000" endA="900" endPos="58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3076" name="Picture 4" descr="C:\Users\zen\Pictures\光大银行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532" y="2792001"/>
            <a:ext cx="1162179" cy="5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zen\Pictures\工商银行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3219" y="2786901"/>
            <a:ext cx="576404" cy="5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3451" y="3833835"/>
            <a:ext cx="860357" cy="39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图片 1" descr="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330287"/>
            <a:ext cx="690610" cy="35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355976" y="1995686"/>
            <a:ext cx="211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提供优质支付渠道：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382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9" grpId="0"/>
      <p:bldP spid="20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39751" y="257175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结束页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6512" y="6077"/>
            <a:ext cx="9180512" cy="515796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46410" y="2704019"/>
            <a:ext cx="9190410" cy="803835"/>
          </a:xfrm>
          <a:prstGeom prst="rect">
            <a:avLst/>
          </a:prstGeom>
          <a:solidFill>
            <a:srgbClr val="1D1309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79712" y="2715766"/>
            <a:ext cx="51125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北京市海淀区中关村东路</a:t>
            </a:r>
            <a:r>
              <a:rPr lang="en-US" altLang="zh-CN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号财智国际大厦</a:t>
            </a:r>
            <a:r>
              <a:rPr lang="en-US" altLang="zh-CN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A</a:t>
            </a:r>
            <a:r>
              <a:rPr lang="zh-CN" altLang="en-US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座</a:t>
            </a:r>
            <a:r>
              <a:rPr lang="en-US" altLang="zh-CN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305</a:t>
            </a:r>
            <a:r>
              <a:rPr lang="zh-CN" altLang="en-US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室</a:t>
            </a:r>
            <a:endParaRPr lang="en-US" altLang="zh-CN" sz="10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TEL : 010 – 60606001         FAX</a:t>
            </a:r>
            <a:r>
              <a:rPr lang="zh-CN" altLang="en-US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010 – 6060600</a:t>
            </a: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易淘</a:t>
            </a:r>
            <a:r>
              <a:rPr lang="zh-CN" altLang="en-US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客热线：</a:t>
            </a:r>
            <a:r>
              <a:rPr lang="en-US" altLang="zh-CN" sz="1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4006989897      http://www.etaoko.com</a:t>
            </a:r>
            <a:endParaRPr lang="zh-CN" altLang="en-US" sz="1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9"/>
          <p:cNvGrpSpPr/>
          <p:nvPr/>
        </p:nvGrpSpPr>
        <p:grpSpPr>
          <a:xfrm>
            <a:off x="1979712" y="1851670"/>
            <a:ext cx="4968552" cy="864096"/>
            <a:chOff x="1691680" y="1851670"/>
            <a:chExt cx="4968552" cy="864096"/>
          </a:xfrm>
        </p:grpSpPr>
        <p:pic>
          <p:nvPicPr>
            <p:cNvPr id="8" name="Picture 8" descr="kalia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851670"/>
              <a:ext cx="1670645" cy="770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标题 6"/>
            <p:cNvSpPr txBox="1">
              <a:spLocks/>
            </p:cNvSpPr>
            <p:nvPr/>
          </p:nvSpPr>
          <p:spPr>
            <a:xfrm>
              <a:off x="3362325" y="2229712"/>
              <a:ext cx="3297907" cy="4860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北京卡联科技股份有限公司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/>
              </a:r>
              <a:b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</a:b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81997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0"/>
            <a:ext cx="8748464" cy="51435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79712" y="1722170"/>
            <a:ext cx="54006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9600" b="1" dirty="0" smtClean="0">
                <a:ln w="11430"/>
                <a:solidFill>
                  <a:schemeClr val="accent6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谢谢观赏</a:t>
            </a:r>
            <a:endParaRPr lang="zh-CN" altLang="en-US" sz="9600" b="1" dirty="0">
              <a:ln w="11430"/>
              <a:solidFill>
                <a:schemeClr val="accent6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59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3" y="1995689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卡联科技是什么</a:t>
            </a:r>
            <a:endParaRPr lang="zh-CN" altLang="en-US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 descr="C:\Users\zen\Pictures\d7143f3138431a988ad6b26de555a9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9473" y="1836096"/>
            <a:ext cx="1184855" cy="123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480" y="-54920"/>
            <a:ext cx="1622216" cy="1037273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微软雅黑" pitchFamily="34" charset="-122"/>
                <a:ea typeface="微软雅黑" pitchFamily="34" charset="-122"/>
              </a:rPr>
              <a:t>What</a:t>
            </a: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345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vancl_BG-副本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12228"/>
            <a:ext cx="9144000" cy="2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-36511" y="191496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北京卡联科技股份有限公司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9633" y="2211713"/>
            <a:ext cx="59046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“ 现代化服务企业”</a:t>
            </a:r>
            <a:endParaRPr lang="en-US" altLang="zh-CN" sz="40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1672" y="462093"/>
            <a:ext cx="5411350" cy="1101547"/>
            <a:chOff x="151672" y="462091"/>
            <a:chExt cx="5411350" cy="110154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151672" y="462638"/>
              <a:ext cx="1468000" cy="1101000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462091"/>
              <a:ext cx="3943350" cy="1101547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zen\Desktop\{6C0CFCE8-EC00-4921-9E88-1F3A7EBEC20D}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25900"/>
            <a:ext cx="3096344" cy="4642194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1469" y="35093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面向</a:t>
            </a:r>
            <a:r>
              <a:rPr lang="zh-CN" alt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b="1" i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线下综合服务品牌</a:t>
            </a:r>
            <a:endParaRPr lang="en-US" altLang="zh-CN" b="1" i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 descr="C:\Users\zen\Pictures\1755977_091047003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5" y="76166"/>
            <a:ext cx="1143967" cy="10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871651" y="2880261"/>
            <a:ext cx="1628342" cy="17789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78820" y="2283718"/>
            <a:ext cx="1648020" cy="18004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9" name="TextBox 8"/>
          <p:cNvSpPr txBox="1"/>
          <p:nvPr/>
        </p:nvSpPr>
        <p:spPr>
          <a:xfrm>
            <a:off x="395216" y="1275608"/>
            <a:ext cx="1397008" cy="715089"/>
          </a:xfrm>
          <a:prstGeom prst="wedgeRoundRectCallou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易淘客智能服务终端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347865" y="1122843"/>
            <a:ext cx="1916300" cy="1232885"/>
            <a:chOff x="3347864" y="997260"/>
            <a:chExt cx="1916300" cy="1232885"/>
          </a:xfrm>
        </p:grpSpPr>
        <p:pic>
          <p:nvPicPr>
            <p:cNvPr id="1026" name="Picture 2" descr="C:\Users\zen\Desktop\{47476B4F-2B07-427F-9966-A992CFB126E1}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997260"/>
              <a:ext cx="1916300" cy="792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347864" y="1923678"/>
              <a:ext cx="1872208" cy="30646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新宋体" pitchFamily="49" charset="-122"/>
                  <a:ea typeface="新宋体" pitchFamily="49" charset="-122"/>
                </a:rPr>
                <a:t>走进易淘客</a:t>
              </a:r>
              <a:r>
                <a:rPr lang="en-US" altLang="zh-CN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新宋体" pitchFamily="49" charset="-122"/>
                  <a:ea typeface="新宋体" pitchFamily="49" charset="-122"/>
                </a:rPr>
                <a:t> </a:t>
              </a:r>
              <a:r>
                <a:rPr lang="zh-CN" altLang="en-US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新宋体" pitchFamily="49" charset="-122"/>
                  <a:ea typeface="新宋体" pitchFamily="49" charset="-122"/>
                </a:rPr>
                <a:t>便利好生活</a:t>
              </a:r>
              <a:endParaRPr lang="zh-CN" alt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新宋体" pitchFamily="49" charset="-122"/>
                <a:ea typeface="新宋体" pitchFamily="49" charset="-122"/>
              </a:endParaRPr>
            </a:p>
          </p:txBody>
        </p:sp>
      </p:grpSp>
      <p:sp>
        <p:nvSpPr>
          <p:cNvPr id="12" name="圆角矩形标注 11"/>
          <p:cNvSpPr/>
          <p:nvPr/>
        </p:nvSpPr>
        <p:spPr>
          <a:xfrm>
            <a:off x="6984268" y="398067"/>
            <a:ext cx="1224136" cy="1021556"/>
          </a:xfrm>
          <a:prstGeom prst="wedgeRoundRectCallou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易淘客移动互联网个人终端</a:t>
            </a:r>
          </a:p>
        </p:txBody>
      </p:sp>
    </p:spTree>
    <p:extLst>
      <p:ext uri="{BB962C8B-B14F-4D97-AF65-F5344CB8AC3E}">
        <p14:creationId xmlns:p14="http://schemas.microsoft.com/office/powerpoint/2010/main" xmlns="" val="33054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88"/>
          <p:cNvSpPr>
            <a:spLocks noChangeArrowheads="1"/>
          </p:cNvSpPr>
          <p:nvPr/>
        </p:nvSpPr>
        <p:spPr bwMode="auto">
          <a:xfrm>
            <a:off x="2395538" y="1239444"/>
            <a:ext cx="4483100" cy="3362325"/>
          </a:xfrm>
          <a:custGeom>
            <a:avLst/>
            <a:gdLst>
              <a:gd name="T0" fmla="*/ 2241550 w 21600"/>
              <a:gd name="T1" fmla="*/ 0 h 21600"/>
              <a:gd name="T2" fmla="*/ 656484 w 21600"/>
              <a:gd name="T3" fmla="*/ 656484 h 21600"/>
              <a:gd name="T4" fmla="*/ 0 w 21600"/>
              <a:gd name="T5" fmla="*/ 2241550 h 21600"/>
              <a:gd name="T6" fmla="*/ 656484 w 21600"/>
              <a:gd name="T7" fmla="*/ 3826617 h 21600"/>
              <a:gd name="T8" fmla="*/ 2241550 w 21600"/>
              <a:gd name="T9" fmla="*/ 4483100 h 21600"/>
              <a:gd name="T10" fmla="*/ 3826617 w 21600"/>
              <a:gd name="T11" fmla="*/ 3826617 h 21600"/>
              <a:gd name="T12" fmla="*/ 4483100 w 21600"/>
              <a:gd name="T13" fmla="*/ 2241550 h 21600"/>
              <a:gd name="T14" fmla="*/ 3826617 w 21600"/>
              <a:gd name="T15" fmla="*/ 65648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474" y="10800"/>
                </a:moveTo>
                <a:cubicBezTo>
                  <a:pt x="474" y="16503"/>
                  <a:pt x="5097" y="21126"/>
                  <a:pt x="10800" y="21126"/>
                </a:cubicBezTo>
                <a:cubicBezTo>
                  <a:pt x="16503" y="21126"/>
                  <a:pt x="21126" y="16503"/>
                  <a:pt x="21126" y="10800"/>
                </a:cubicBezTo>
                <a:cubicBezTo>
                  <a:pt x="21126" y="5097"/>
                  <a:pt x="16503" y="474"/>
                  <a:pt x="10800" y="474"/>
                </a:cubicBezTo>
                <a:cubicBezTo>
                  <a:pt x="5097" y="474"/>
                  <a:pt x="474" y="5097"/>
                  <a:pt x="474" y="108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1" name="Rectangle 89"/>
          <p:cNvSpPr>
            <a:spLocks noChangeArrowheads="1"/>
          </p:cNvSpPr>
          <p:nvPr/>
        </p:nvSpPr>
        <p:spPr bwMode="auto">
          <a:xfrm>
            <a:off x="2859088" y="3086100"/>
            <a:ext cx="1606550" cy="1084660"/>
          </a:xfrm>
          <a:prstGeom prst="rect">
            <a:avLst/>
          </a:prstGeom>
          <a:solidFill>
            <a:srgbClr val="C0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608000" prstMaterial="legacyMatte">
            <a:bevelT w="13500" h="13500" prst="angle"/>
            <a:bevelB w="13500" h="13500" prst="angle"/>
            <a:extrusionClr>
              <a:srgbClr val="99FF33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 sz="1400" b="1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52" name="Rectangle 90"/>
          <p:cNvSpPr>
            <a:spLocks noChangeArrowheads="1"/>
          </p:cNvSpPr>
          <p:nvPr/>
        </p:nvSpPr>
        <p:spPr bwMode="auto">
          <a:xfrm>
            <a:off x="4537079" y="3088482"/>
            <a:ext cx="1616075" cy="1092994"/>
          </a:xfrm>
          <a:prstGeom prst="rect">
            <a:avLst/>
          </a:prstGeom>
          <a:solidFill>
            <a:srgbClr val="7030A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608000" prstMaterial="legacyMatte">
            <a:bevelT w="13500" h="13500" prst="angle"/>
            <a:bevelB w="13500" h="13500" prst="angle"/>
            <a:extrusionClr>
              <a:srgbClr val="EDE8E7"/>
            </a:extrusionClr>
          </a:sp3d>
        </p:spPr>
        <p:txBody>
          <a:bodyPr wrap="none" lIns="99745" tIns="49873" rIns="99745" bIns="49873" anchor="ctr">
            <a:flatTx/>
          </a:bodyPr>
          <a:lstStyle/>
          <a:p>
            <a:pPr algn="ctr"/>
            <a:endParaRPr lang="zh-CN" altLang="zh-CN" sz="1400" b="1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53" name="Rectangle 91"/>
          <p:cNvSpPr>
            <a:spLocks noChangeArrowheads="1"/>
          </p:cNvSpPr>
          <p:nvPr/>
        </p:nvSpPr>
        <p:spPr bwMode="auto">
          <a:xfrm>
            <a:off x="2859092" y="1949057"/>
            <a:ext cx="1609725" cy="108823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608000" prstMaterial="legacyMatte">
            <a:bevelT w="13500" h="13500" prst="angle"/>
            <a:bevelB w="13500" h="13500" prst="angle"/>
            <a:extrusionClr>
              <a:srgbClr val="EDE8E7"/>
            </a:extrusionClr>
          </a:sp3d>
        </p:spPr>
        <p:txBody>
          <a:bodyPr wrap="none" lIns="99745" tIns="49873" rIns="99745" bIns="49873" anchor="ctr">
            <a:flatTx/>
          </a:bodyPr>
          <a:lstStyle/>
          <a:p>
            <a:pPr algn="ctr"/>
            <a:endParaRPr lang="zh-CN" altLang="zh-CN" sz="1400" b="1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54" name="Rectangle 92"/>
          <p:cNvSpPr>
            <a:spLocks noChangeArrowheads="1"/>
          </p:cNvSpPr>
          <p:nvPr/>
        </p:nvSpPr>
        <p:spPr bwMode="auto">
          <a:xfrm>
            <a:off x="4537079" y="1946675"/>
            <a:ext cx="1616075" cy="1090613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608000" prstMaterial="legacyMatte">
            <a:bevelT w="13500" h="13500" prst="angle"/>
            <a:bevelB w="13500" h="13500" prst="angle"/>
            <a:extrusionClr>
              <a:srgbClr val="FFCC00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 sz="1400" b="1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55" name="Freeform 93"/>
          <p:cNvSpPr>
            <a:spLocks/>
          </p:cNvSpPr>
          <p:nvPr/>
        </p:nvSpPr>
        <p:spPr bwMode="auto">
          <a:xfrm flipV="1">
            <a:off x="2876550" y="3064670"/>
            <a:ext cx="1608138" cy="1218010"/>
          </a:xfrm>
          <a:custGeom>
            <a:avLst/>
            <a:gdLst>
              <a:gd name="T0" fmla="*/ 720 w 1266"/>
              <a:gd name="T1" fmla="*/ 1278 h 1278"/>
              <a:gd name="T2" fmla="*/ 0 w 1266"/>
              <a:gd name="T3" fmla="*/ 1278 h 1278"/>
              <a:gd name="T4" fmla="*/ 0 w 1266"/>
              <a:gd name="T5" fmla="*/ 0 h 1278"/>
              <a:gd name="T6" fmla="*/ 1266 w 1266"/>
              <a:gd name="T7" fmla="*/ 0 h 1278"/>
              <a:gd name="T8" fmla="*/ 1266 w 1266"/>
              <a:gd name="T9" fmla="*/ 720 h 1278"/>
              <a:gd name="T10" fmla="*/ 720 w 1266"/>
              <a:gd name="T11" fmla="*/ 1278 h 12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6"/>
              <a:gd name="T19" fmla="*/ 0 h 1278"/>
              <a:gd name="T20" fmla="*/ 1266 w 1266"/>
              <a:gd name="T21" fmla="*/ 1278 h 12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6" h="1278">
                <a:moveTo>
                  <a:pt x="720" y="1278"/>
                </a:moveTo>
                <a:lnTo>
                  <a:pt x="0" y="1278"/>
                </a:lnTo>
                <a:lnTo>
                  <a:pt x="0" y="0"/>
                </a:lnTo>
                <a:lnTo>
                  <a:pt x="1266" y="0"/>
                </a:lnTo>
                <a:lnTo>
                  <a:pt x="1266" y="720"/>
                </a:lnTo>
                <a:lnTo>
                  <a:pt x="720" y="1278"/>
                </a:lnTo>
                <a:close/>
              </a:path>
            </a:pathLst>
          </a:custGeom>
          <a:noFill/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6" name="Oval 94"/>
          <p:cNvSpPr>
            <a:spLocks noChangeArrowheads="1"/>
          </p:cNvSpPr>
          <p:nvPr/>
        </p:nvSpPr>
        <p:spPr bwMode="auto">
          <a:xfrm>
            <a:off x="4078291" y="2678910"/>
            <a:ext cx="1011237" cy="778669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7" name="Freeform 95"/>
          <p:cNvSpPr>
            <a:spLocks/>
          </p:cNvSpPr>
          <p:nvPr/>
        </p:nvSpPr>
        <p:spPr bwMode="auto">
          <a:xfrm>
            <a:off x="2776538" y="1653782"/>
            <a:ext cx="1719262" cy="1301353"/>
          </a:xfrm>
          <a:custGeom>
            <a:avLst/>
            <a:gdLst>
              <a:gd name="T0" fmla="*/ 720 w 1266"/>
              <a:gd name="T1" fmla="*/ 1278 h 1278"/>
              <a:gd name="T2" fmla="*/ 0 w 1266"/>
              <a:gd name="T3" fmla="*/ 1278 h 1278"/>
              <a:gd name="T4" fmla="*/ 0 w 1266"/>
              <a:gd name="T5" fmla="*/ 0 h 1278"/>
              <a:gd name="T6" fmla="*/ 1266 w 1266"/>
              <a:gd name="T7" fmla="*/ 0 h 1278"/>
              <a:gd name="T8" fmla="*/ 1266 w 1266"/>
              <a:gd name="T9" fmla="*/ 720 h 1278"/>
              <a:gd name="T10" fmla="*/ 720 w 1266"/>
              <a:gd name="T11" fmla="*/ 1278 h 12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6"/>
              <a:gd name="T19" fmla="*/ 0 h 1278"/>
              <a:gd name="T20" fmla="*/ 1266 w 1266"/>
              <a:gd name="T21" fmla="*/ 1278 h 12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6" h="1278">
                <a:moveTo>
                  <a:pt x="720" y="1278"/>
                </a:moveTo>
                <a:lnTo>
                  <a:pt x="0" y="1278"/>
                </a:lnTo>
                <a:lnTo>
                  <a:pt x="0" y="0"/>
                </a:lnTo>
                <a:lnTo>
                  <a:pt x="1266" y="0"/>
                </a:lnTo>
                <a:lnTo>
                  <a:pt x="1266" y="720"/>
                </a:lnTo>
                <a:lnTo>
                  <a:pt x="720" y="1278"/>
                </a:lnTo>
                <a:close/>
              </a:path>
            </a:pathLst>
          </a:custGeom>
          <a:noFill/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8" name="Freeform 96"/>
          <p:cNvSpPr>
            <a:spLocks/>
          </p:cNvSpPr>
          <p:nvPr/>
        </p:nvSpPr>
        <p:spPr bwMode="auto">
          <a:xfrm flipH="1">
            <a:off x="4584704" y="1653782"/>
            <a:ext cx="1719263" cy="1301353"/>
          </a:xfrm>
          <a:custGeom>
            <a:avLst/>
            <a:gdLst>
              <a:gd name="T0" fmla="*/ 720 w 1266"/>
              <a:gd name="T1" fmla="*/ 1278 h 1278"/>
              <a:gd name="T2" fmla="*/ 0 w 1266"/>
              <a:gd name="T3" fmla="*/ 1278 h 1278"/>
              <a:gd name="T4" fmla="*/ 0 w 1266"/>
              <a:gd name="T5" fmla="*/ 0 h 1278"/>
              <a:gd name="T6" fmla="*/ 1266 w 1266"/>
              <a:gd name="T7" fmla="*/ 0 h 1278"/>
              <a:gd name="T8" fmla="*/ 1266 w 1266"/>
              <a:gd name="T9" fmla="*/ 720 h 1278"/>
              <a:gd name="T10" fmla="*/ 720 w 1266"/>
              <a:gd name="T11" fmla="*/ 1278 h 12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6"/>
              <a:gd name="T19" fmla="*/ 0 h 1278"/>
              <a:gd name="T20" fmla="*/ 1266 w 1266"/>
              <a:gd name="T21" fmla="*/ 1278 h 12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6" h="1278">
                <a:moveTo>
                  <a:pt x="720" y="1278"/>
                </a:moveTo>
                <a:lnTo>
                  <a:pt x="0" y="1278"/>
                </a:lnTo>
                <a:lnTo>
                  <a:pt x="0" y="0"/>
                </a:lnTo>
                <a:lnTo>
                  <a:pt x="1266" y="0"/>
                </a:lnTo>
                <a:lnTo>
                  <a:pt x="1266" y="720"/>
                </a:lnTo>
                <a:lnTo>
                  <a:pt x="720" y="1278"/>
                </a:lnTo>
                <a:close/>
              </a:path>
            </a:pathLst>
          </a:custGeom>
          <a:noFill/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9" name="Freeform 97"/>
          <p:cNvSpPr>
            <a:spLocks/>
          </p:cNvSpPr>
          <p:nvPr/>
        </p:nvSpPr>
        <p:spPr bwMode="auto">
          <a:xfrm flipH="1" flipV="1">
            <a:off x="4584704" y="3021807"/>
            <a:ext cx="1719263" cy="1301354"/>
          </a:xfrm>
          <a:custGeom>
            <a:avLst/>
            <a:gdLst>
              <a:gd name="T0" fmla="*/ 720 w 1266"/>
              <a:gd name="T1" fmla="*/ 1278 h 1278"/>
              <a:gd name="T2" fmla="*/ 0 w 1266"/>
              <a:gd name="T3" fmla="*/ 1278 h 1278"/>
              <a:gd name="T4" fmla="*/ 0 w 1266"/>
              <a:gd name="T5" fmla="*/ 0 h 1278"/>
              <a:gd name="T6" fmla="*/ 1266 w 1266"/>
              <a:gd name="T7" fmla="*/ 0 h 1278"/>
              <a:gd name="T8" fmla="*/ 1266 w 1266"/>
              <a:gd name="T9" fmla="*/ 720 h 1278"/>
              <a:gd name="T10" fmla="*/ 720 w 1266"/>
              <a:gd name="T11" fmla="*/ 1278 h 12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6"/>
              <a:gd name="T19" fmla="*/ 0 h 1278"/>
              <a:gd name="T20" fmla="*/ 1266 w 1266"/>
              <a:gd name="T21" fmla="*/ 1278 h 12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6" h="1278">
                <a:moveTo>
                  <a:pt x="720" y="1278"/>
                </a:moveTo>
                <a:lnTo>
                  <a:pt x="0" y="1278"/>
                </a:lnTo>
                <a:lnTo>
                  <a:pt x="0" y="0"/>
                </a:lnTo>
                <a:lnTo>
                  <a:pt x="1266" y="0"/>
                </a:lnTo>
                <a:lnTo>
                  <a:pt x="1266" y="720"/>
                </a:lnTo>
                <a:lnTo>
                  <a:pt x="720" y="1278"/>
                </a:lnTo>
                <a:close/>
              </a:path>
            </a:pathLst>
          </a:custGeom>
          <a:noFill/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0" name="AutoShape 98"/>
          <p:cNvSpPr>
            <a:spLocks noChangeArrowheads="1"/>
          </p:cNvSpPr>
          <p:nvPr/>
        </p:nvSpPr>
        <p:spPr bwMode="auto">
          <a:xfrm flipH="1">
            <a:off x="6203950" y="1601391"/>
            <a:ext cx="2667000" cy="2857500"/>
          </a:xfrm>
          <a:prstGeom prst="rightArrow">
            <a:avLst>
              <a:gd name="adj1" fmla="val 46000"/>
              <a:gd name="adj2" fmla="val 54310"/>
            </a:avLst>
          </a:prstGeom>
          <a:solidFill>
            <a:srgbClr val="C0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F6600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061" name="AutoShape 99"/>
          <p:cNvSpPr>
            <a:spLocks noChangeArrowheads="1"/>
          </p:cNvSpPr>
          <p:nvPr/>
        </p:nvSpPr>
        <p:spPr bwMode="auto">
          <a:xfrm>
            <a:off x="228602" y="1601391"/>
            <a:ext cx="2511425" cy="2857500"/>
          </a:xfrm>
          <a:prstGeom prst="rightArrow">
            <a:avLst>
              <a:gd name="adj1" fmla="val 46000"/>
              <a:gd name="adj2" fmla="val 54310"/>
            </a:avLst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CCFF33"/>
            </a:extrusionClr>
          </a:sp3d>
        </p:spPr>
        <p:txBody>
          <a:bodyPr wrap="none" anchor="ctr">
            <a:flatTx/>
          </a:bodyPr>
          <a:lstStyle/>
          <a:p>
            <a:endParaRPr lang="zh-CN" altLang="en-US" dirty="0"/>
          </a:p>
        </p:txBody>
      </p:sp>
      <p:sp>
        <p:nvSpPr>
          <p:cNvPr id="2064" name="Text Box 102"/>
          <p:cNvSpPr txBox="1">
            <a:spLocks noChangeArrowheads="1"/>
          </p:cNvSpPr>
          <p:nvPr/>
        </p:nvSpPr>
        <p:spPr bwMode="auto">
          <a:xfrm>
            <a:off x="3062578" y="2141442"/>
            <a:ext cx="1236081" cy="584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hlinkClick r:id="rId2" action="ppaction://hlinksldjump"/>
              </a:rPr>
              <a:t>充值服务</a:t>
            </a:r>
            <a:endParaRPr lang="en-US" altLang="zh-CN" sz="1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itchFamily="34" charset="-122"/>
              <a:ea typeface="微软雅黑" pitchFamily="34" charset="-122"/>
              <a:hlinkClick r:id="rId2" action="ppaction://hlinksldjump"/>
            </a:endParaRPr>
          </a:p>
          <a:p>
            <a:pPr algn="ctr"/>
            <a:r>
              <a:rPr lang="zh-CN" alt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hlinkClick r:id="rId2" action="ppaction://hlinksldjump"/>
              </a:rPr>
              <a:t>受理平台</a:t>
            </a:r>
            <a:endParaRPr lang="en-US" altLang="ko-KR" sz="1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11"/>
          <p:cNvGrpSpPr>
            <a:grpSpLocks/>
          </p:cNvGrpSpPr>
          <p:nvPr/>
        </p:nvGrpSpPr>
        <p:grpSpPr bwMode="auto">
          <a:xfrm>
            <a:off x="4083051" y="2700340"/>
            <a:ext cx="977900" cy="733425"/>
            <a:chOff x="1726" y="790"/>
            <a:chExt cx="492" cy="492"/>
          </a:xfrm>
        </p:grpSpPr>
        <p:sp>
          <p:nvSpPr>
            <p:cNvPr id="2074" name="Freeform 112"/>
            <p:cNvSpPr>
              <a:spLocks/>
            </p:cNvSpPr>
            <p:nvPr/>
          </p:nvSpPr>
          <p:spPr bwMode="auto">
            <a:xfrm>
              <a:off x="1971" y="836"/>
              <a:ext cx="247" cy="297"/>
            </a:xfrm>
            <a:custGeom>
              <a:avLst/>
              <a:gdLst>
                <a:gd name="T0" fmla="*/ 296 w 741"/>
                <a:gd name="T1" fmla="*/ 578 h 889"/>
                <a:gd name="T2" fmla="*/ 293 w 741"/>
                <a:gd name="T3" fmla="*/ 548 h 889"/>
                <a:gd name="T4" fmla="*/ 288 w 741"/>
                <a:gd name="T5" fmla="*/ 520 h 889"/>
                <a:gd name="T6" fmla="*/ 280 w 741"/>
                <a:gd name="T7" fmla="*/ 489 h 889"/>
                <a:gd name="T8" fmla="*/ 269 w 741"/>
                <a:gd name="T9" fmla="*/ 464 h 889"/>
                <a:gd name="T10" fmla="*/ 255 w 741"/>
                <a:gd name="T11" fmla="*/ 438 h 889"/>
                <a:gd name="T12" fmla="*/ 238 w 741"/>
                <a:gd name="T13" fmla="*/ 415 h 889"/>
                <a:gd name="T14" fmla="*/ 220 w 741"/>
                <a:gd name="T15" fmla="*/ 393 h 889"/>
                <a:gd name="T16" fmla="*/ 200 w 741"/>
                <a:gd name="T17" fmla="*/ 372 h 889"/>
                <a:gd name="T18" fmla="*/ 178 w 741"/>
                <a:gd name="T19" fmla="*/ 355 h 889"/>
                <a:gd name="T20" fmla="*/ 156 w 741"/>
                <a:gd name="T21" fmla="*/ 338 h 889"/>
                <a:gd name="T22" fmla="*/ 130 w 741"/>
                <a:gd name="T23" fmla="*/ 326 h 889"/>
                <a:gd name="T24" fmla="*/ 103 w 741"/>
                <a:gd name="T25" fmla="*/ 314 h 889"/>
                <a:gd name="T26" fmla="*/ 75 w 741"/>
                <a:gd name="T27" fmla="*/ 306 h 889"/>
                <a:gd name="T28" fmla="*/ 48 w 741"/>
                <a:gd name="T29" fmla="*/ 299 h 889"/>
                <a:gd name="T30" fmla="*/ 17 w 741"/>
                <a:gd name="T31" fmla="*/ 299 h 889"/>
                <a:gd name="T32" fmla="*/ 0 w 741"/>
                <a:gd name="T33" fmla="*/ 0 h 889"/>
                <a:gd name="T34" fmla="*/ 17 w 741"/>
                <a:gd name="T35" fmla="*/ 0 h 889"/>
                <a:gd name="T36" fmla="*/ 48 w 741"/>
                <a:gd name="T37" fmla="*/ 2 h 889"/>
                <a:gd name="T38" fmla="*/ 76 w 741"/>
                <a:gd name="T39" fmla="*/ 4 h 889"/>
                <a:gd name="T40" fmla="*/ 107 w 741"/>
                <a:gd name="T41" fmla="*/ 10 h 889"/>
                <a:gd name="T42" fmla="*/ 135 w 741"/>
                <a:gd name="T43" fmla="*/ 14 h 889"/>
                <a:gd name="T44" fmla="*/ 163 w 741"/>
                <a:gd name="T45" fmla="*/ 24 h 889"/>
                <a:gd name="T46" fmla="*/ 192 w 741"/>
                <a:gd name="T47" fmla="*/ 29 h 889"/>
                <a:gd name="T48" fmla="*/ 219 w 741"/>
                <a:gd name="T49" fmla="*/ 41 h 889"/>
                <a:gd name="T50" fmla="*/ 245 w 741"/>
                <a:gd name="T51" fmla="*/ 53 h 889"/>
                <a:gd name="T52" fmla="*/ 271 w 741"/>
                <a:gd name="T53" fmla="*/ 64 h 889"/>
                <a:gd name="T54" fmla="*/ 296 w 741"/>
                <a:gd name="T55" fmla="*/ 77 h 889"/>
                <a:gd name="T56" fmla="*/ 321 w 741"/>
                <a:gd name="T57" fmla="*/ 92 h 889"/>
                <a:gd name="T58" fmla="*/ 344 w 741"/>
                <a:gd name="T59" fmla="*/ 110 h 889"/>
                <a:gd name="T60" fmla="*/ 379 w 741"/>
                <a:gd name="T61" fmla="*/ 135 h 889"/>
                <a:gd name="T62" fmla="*/ 420 w 741"/>
                <a:gd name="T63" fmla="*/ 172 h 889"/>
                <a:gd name="T64" fmla="*/ 458 w 741"/>
                <a:gd name="T65" fmla="*/ 215 h 889"/>
                <a:gd name="T66" fmla="*/ 485 w 741"/>
                <a:gd name="T67" fmla="*/ 250 h 889"/>
                <a:gd name="T68" fmla="*/ 500 w 741"/>
                <a:gd name="T69" fmla="*/ 272 h 889"/>
                <a:gd name="T70" fmla="*/ 515 w 741"/>
                <a:gd name="T71" fmla="*/ 299 h 889"/>
                <a:gd name="T72" fmla="*/ 529 w 741"/>
                <a:gd name="T73" fmla="*/ 321 h 889"/>
                <a:gd name="T74" fmla="*/ 542 w 741"/>
                <a:gd name="T75" fmla="*/ 349 h 889"/>
                <a:gd name="T76" fmla="*/ 553 w 741"/>
                <a:gd name="T77" fmla="*/ 374 h 889"/>
                <a:gd name="T78" fmla="*/ 562 w 741"/>
                <a:gd name="T79" fmla="*/ 402 h 889"/>
                <a:gd name="T80" fmla="*/ 572 w 741"/>
                <a:gd name="T81" fmla="*/ 430 h 889"/>
                <a:gd name="T82" fmla="*/ 579 w 741"/>
                <a:gd name="T83" fmla="*/ 458 h 889"/>
                <a:gd name="T84" fmla="*/ 585 w 741"/>
                <a:gd name="T85" fmla="*/ 487 h 889"/>
                <a:gd name="T86" fmla="*/ 589 w 741"/>
                <a:gd name="T87" fmla="*/ 516 h 889"/>
                <a:gd name="T88" fmla="*/ 592 w 741"/>
                <a:gd name="T89" fmla="*/ 546 h 889"/>
                <a:gd name="T90" fmla="*/ 593 w 741"/>
                <a:gd name="T91" fmla="*/ 578 h 889"/>
                <a:gd name="T92" fmla="*/ 594 w 741"/>
                <a:gd name="T93" fmla="*/ 593 h 889"/>
                <a:gd name="T94" fmla="*/ 446 w 741"/>
                <a:gd name="T95" fmla="*/ 889 h 889"/>
                <a:gd name="T96" fmla="*/ 298 w 741"/>
                <a:gd name="T97" fmla="*/ 593 h 88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41"/>
                <a:gd name="T148" fmla="*/ 0 h 889"/>
                <a:gd name="T149" fmla="*/ 741 w 741"/>
                <a:gd name="T150" fmla="*/ 889 h 88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41" h="889">
                  <a:moveTo>
                    <a:pt x="298" y="593"/>
                  </a:moveTo>
                  <a:lnTo>
                    <a:pt x="296" y="578"/>
                  </a:lnTo>
                  <a:lnTo>
                    <a:pt x="296" y="563"/>
                  </a:lnTo>
                  <a:lnTo>
                    <a:pt x="293" y="548"/>
                  </a:lnTo>
                  <a:lnTo>
                    <a:pt x="291" y="532"/>
                  </a:lnTo>
                  <a:lnTo>
                    <a:pt x="288" y="520"/>
                  </a:lnTo>
                  <a:lnTo>
                    <a:pt x="284" y="505"/>
                  </a:lnTo>
                  <a:lnTo>
                    <a:pt x="280" y="489"/>
                  </a:lnTo>
                  <a:lnTo>
                    <a:pt x="273" y="477"/>
                  </a:lnTo>
                  <a:lnTo>
                    <a:pt x="269" y="464"/>
                  </a:lnTo>
                  <a:lnTo>
                    <a:pt x="262" y="450"/>
                  </a:lnTo>
                  <a:lnTo>
                    <a:pt x="255" y="438"/>
                  </a:lnTo>
                  <a:lnTo>
                    <a:pt x="247" y="427"/>
                  </a:lnTo>
                  <a:lnTo>
                    <a:pt x="238" y="415"/>
                  </a:lnTo>
                  <a:lnTo>
                    <a:pt x="230" y="403"/>
                  </a:lnTo>
                  <a:lnTo>
                    <a:pt x="220" y="393"/>
                  </a:lnTo>
                  <a:lnTo>
                    <a:pt x="212" y="383"/>
                  </a:lnTo>
                  <a:lnTo>
                    <a:pt x="200" y="372"/>
                  </a:lnTo>
                  <a:lnTo>
                    <a:pt x="190" y="364"/>
                  </a:lnTo>
                  <a:lnTo>
                    <a:pt x="178" y="355"/>
                  </a:lnTo>
                  <a:lnTo>
                    <a:pt x="168" y="347"/>
                  </a:lnTo>
                  <a:lnTo>
                    <a:pt x="156" y="338"/>
                  </a:lnTo>
                  <a:lnTo>
                    <a:pt x="143" y="333"/>
                  </a:lnTo>
                  <a:lnTo>
                    <a:pt x="130" y="326"/>
                  </a:lnTo>
                  <a:lnTo>
                    <a:pt x="118" y="319"/>
                  </a:lnTo>
                  <a:lnTo>
                    <a:pt x="103" y="314"/>
                  </a:lnTo>
                  <a:lnTo>
                    <a:pt x="90" y="308"/>
                  </a:lnTo>
                  <a:lnTo>
                    <a:pt x="75" y="306"/>
                  </a:lnTo>
                  <a:lnTo>
                    <a:pt x="61" y="302"/>
                  </a:lnTo>
                  <a:lnTo>
                    <a:pt x="48" y="299"/>
                  </a:lnTo>
                  <a:lnTo>
                    <a:pt x="30" y="299"/>
                  </a:lnTo>
                  <a:lnTo>
                    <a:pt x="17" y="299"/>
                  </a:lnTo>
                  <a:lnTo>
                    <a:pt x="1" y="295"/>
                  </a:lnTo>
                  <a:lnTo>
                    <a:pt x="0" y="0"/>
                  </a:lnTo>
                  <a:lnTo>
                    <a:pt x="1" y="0"/>
                  </a:lnTo>
                  <a:lnTo>
                    <a:pt x="17" y="0"/>
                  </a:lnTo>
                  <a:lnTo>
                    <a:pt x="30" y="0"/>
                  </a:lnTo>
                  <a:lnTo>
                    <a:pt x="48" y="2"/>
                  </a:lnTo>
                  <a:lnTo>
                    <a:pt x="63" y="3"/>
                  </a:lnTo>
                  <a:lnTo>
                    <a:pt x="76" y="4"/>
                  </a:lnTo>
                  <a:lnTo>
                    <a:pt x="91" y="6"/>
                  </a:lnTo>
                  <a:lnTo>
                    <a:pt x="107" y="10"/>
                  </a:lnTo>
                  <a:lnTo>
                    <a:pt x="120" y="12"/>
                  </a:lnTo>
                  <a:lnTo>
                    <a:pt x="135" y="14"/>
                  </a:lnTo>
                  <a:lnTo>
                    <a:pt x="149" y="19"/>
                  </a:lnTo>
                  <a:lnTo>
                    <a:pt x="163" y="24"/>
                  </a:lnTo>
                  <a:lnTo>
                    <a:pt x="177" y="27"/>
                  </a:lnTo>
                  <a:lnTo>
                    <a:pt x="192" y="29"/>
                  </a:lnTo>
                  <a:lnTo>
                    <a:pt x="205" y="35"/>
                  </a:lnTo>
                  <a:lnTo>
                    <a:pt x="219" y="41"/>
                  </a:lnTo>
                  <a:lnTo>
                    <a:pt x="233" y="46"/>
                  </a:lnTo>
                  <a:lnTo>
                    <a:pt x="245" y="53"/>
                  </a:lnTo>
                  <a:lnTo>
                    <a:pt x="258" y="57"/>
                  </a:lnTo>
                  <a:lnTo>
                    <a:pt x="271" y="64"/>
                  </a:lnTo>
                  <a:lnTo>
                    <a:pt x="284" y="71"/>
                  </a:lnTo>
                  <a:lnTo>
                    <a:pt x="296" y="77"/>
                  </a:lnTo>
                  <a:lnTo>
                    <a:pt x="308" y="85"/>
                  </a:lnTo>
                  <a:lnTo>
                    <a:pt x="321" y="92"/>
                  </a:lnTo>
                  <a:lnTo>
                    <a:pt x="333" y="101"/>
                  </a:lnTo>
                  <a:lnTo>
                    <a:pt x="344" y="110"/>
                  </a:lnTo>
                  <a:lnTo>
                    <a:pt x="356" y="118"/>
                  </a:lnTo>
                  <a:lnTo>
                    <a:pt x="379" y="135"/>
                  </a:lnTo>
                  <a:lnTo>
                    <a:pt x="401" y="155"/>
                  </a:lnTo>
                  <a:lnTo>
                    <a:pt x="420" y="172"/>
                  </a:lnTo>
                  <a:lnTo>
                    <a:pt x="439" y="193"/>
                  </a:lnTo>
                  <a:lnTo>
                    <a:pt x="458" y="215"/>
                  </a:lnTo>
                  <a:lnTo>
                    <a:pt x="475" y="237"/>
                  </a:lnTo>
                  <a:lnTo>
                    <a:pt x="485" y="250"/>
                  </a:lnTo>
                  <a:lnTo>
                    <a:pt x="492" y="261"/>
                  </a:lnTo>
                  <a:lnTo>
                    <a:pt x="500" y="272"/>
                  </a:lnTo>
                  <a:lnTo>
                    <a:pt x="507" y="285"/>
                  </a:lnTo>
                  <a:lnTo>
                    <a:pt x="515" y="299"/>
                  </a:lnTo>
                  <a:lnTo>
                    <a:pt x="522" y="309"/>
                  </a:lnTo>
                  <a:lnTo>
                    <a:pt x="529" y="321"/>
                  </a:lnTo>
                  <a:lnTo>
                    <a:pt x="535" y="335"/>
                  </a:lnTo>
                  <a:lnTo>
                    <a:pt x="542" y="349"/>
                  </a:lnTo>
                  <a:lnTo>
                    <a:pt x="547" y="362"/>
                  </a:lnTo>
                  <a:lnTo>
                    <a:pt x="553" y="374"/>
                  </a:lnTo>
                  <a:lnTo>
                    <a:pt x="558" y="387"/>
                  </a:lnTo>
                  <a:lnTo>
                    <a:pt x="562" y="402"/>
                  </a:lnTo>
                  <a:lnTo>
                    <a:pt x="567" y="415"/>
                  </a:lnTo>
                  <a:lnTo>
                    <a:pt x="572" y="430"/>
                  </a:lnTo>
                  <a:lnTo>
                    <a:pt x="574" y="444"/>
                  </a:lnTo>
                  <a:lnTo>
                    <a:pt x="579" y="458"/>
                  </a:lnTo>
                  <a:lnTo>
                    <a:pt x="581" y="472"/>
                  </a:lnTo>
                  <a:lnTo>
                    <a:pt x="585" y="487"/>
                  </a:lnTo>
                  <a:lnTo>
                    <a:pt x="587" y="502"/>
                  </a:lnTo>
                  <a:lnTo>
                    <a:pt x="589" y="516"/>
                  </a:lnTo>
                  <a:lnTo>
                    <a:pt x="592" y="532"/>
                  </a:lnTo>
                  <a:lnTo>
                    <a:pt x="592" y="546"/>
                  </a:lnTo>
                  <a:lnTo>
                    <a:pt x="593" y="563"/>
                  </a:lnTo>
                  <a:lnTo>
                    <a:pt x="593" y="578"/>
                  </a:lnTo>
                  <a:lnTo>
                    <a:pt x="593" y="593"/>
                  </a:lnTo>
                  <a:lnTo>
                    <a:pt x="594" y="593"/>
                  </a:lnTo>
                  <a:lnTo>
                    <a:pt x="741" y="593"/>
                  </a:lnTo>
                  <a:lnTo>
                    <a:pt x="446" y="889"/>
                  </a:lnTo>
                  <a:lnTo>
                    <a:pt x="150" y="593"/>
                  </a:lnTo>
                  <a:lnTo>
                    <a:pt x="298" y="593"/>
                  </a:lnTo>
                  <a:close/>
                </a:path>
              </a:pathLst>
            </a:custGeom>
            <a:gradFill rotWithShape="1">
              <a:gsLst>
                <a:gs pos="0">
                  <a:srgbClr val="CC9900"/>
                </a:gs>
                <a:gs pos="100000">
                  <a:srgbClr val="7256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" name="Freeform 113"/>
            <p:cNvSpPr>
              <a:spLocks/>
            </p:cNvSpPr>
            <p:nvPr/>
          </p:nvSpPr>
          <p:spPr bwMode="auto">
            <a:xfrm>
              <a:off x="1775" y="790"/>
              <a:ext cx="296" cy="247"/>
            </a:xfrm>
            <a:custGeom>
              <a:avLst/>
              <a:gdLst>
                <a:gd name="T0" fmla="*/ 575 w 886"/>
                <a:gd name="T1" fmla="*/ 444 h 742"/>
                <a:gd name="T2" fmla="*/ 544 w 886"/>
                <a:gd name="T3" fmla="*/ 446 h 742"/>
                <a:gd name="T4" fmla="*/ 515 w 886"/>
                <a:gd name="T5" fmla="*/ 453 h 742"/>
                <a:gd name="T6" fmla="*/ 489 w 886"/>
                <a:gd name="T7" fmla="*/ 461 h 742"/>
                <a:gd name="T8" fmla="*/ 462 w 886"/>
                <a:gd name="T9" fmla="*/ 473 h 742"/>
                <a:gd name="T10" fmla="*/ 436 w 886"/>
                <a:gd name="T11" fmla="*/ 487 h 742"/>
                <a:gd name="T12" fmla="*/ 413 w 886"/>
                <a:gd name="T13" fmla="*/ 503 h 742"/>
                <a:gd name="T14" fmla="*/ 391 w 886"/>
                <a:gd name="T15" fmla="*/ 520 h 742"/>
                <a:gd name="T16" fmla="*/ 370 w 886"/>
                <a:gd name="T17" fmla="*/ 540 h 742"/>
                <a:gd name="T18" fmla="*/ 353 w 886"/>
                <a:gd name="T19" fmla="*/ 562 h 742"/>
                <a:gd name="T20" fmla="*/ 338 w 886"/>
                <a:gd name="T21" fmla="*/ 586 h 742"/>
                <a:gd name="T22" fmla="*/ 322 w 886"/>
                <a:gd name="T23" fmla="*/ 611 h 742"/>
                <a:gd name="T24" fmla="*/ 312 w 886"/>
                <a:gd name="T25" fmla="*/ 638 h 742"/>
                <a:gd name="T26" fmla="*/ 303 w 886"/>
                <a:gd name="T27" fmla="*/ 664 h 742"/>
                <a:gd name="T28" fmla="*/ 297 w 886"/>
                <a:gd name="T29" fmla="*/ 694 h 742"/>
                <a:gd name="T30" fmla="*/ 295 w 886"/>
                <a:gd name="T31" fmla="*/ 725 h 742"/>
                <a:gd name="T32" fmla="*/ 295 w 886"/>
                <a:gd name="T33" fmla="*/ 741 h 742"/>
                <a:gd name="T34" fmla="*/ 0 w 886"/>
                <a:gd name="T35" fmla="*/ 740 h 742"/>
                <a:gd name="T36" fmla="*/ 0 w 886"/>
                <a:gd name="T37" fmla="*/ 708 h 742"/>
                <a:gd name="T38" fmla="*/ 1 w 886"/>
                <a:gd name="T39" fmla="*/ 679 h 742"/>
                <a:gd name="T40" fmla="*/ 4 w 886"/>
                <a:gd name="T41" fmla="*/ 650 h 742"/>
                <a:gd name="T42" fmla="*/ 10 w 886"/>
                <a:gd name="T43" fmla="*/ 620 h 742"/>
                <a:gd name="T44" fmla="*/ 17 w 886"/>
                <a:gd name="T45" fmla="*/ 591 h 742"/>
                <a:gd name="T46" fmla="*/ 25 w 886"/>
                <a:gd name="T47" fmla="*/ 562 h 742"/>
                <a:gd name="T48" fmla="*/ 33 w 886"/>
                <a:gd name="T49" fmla="*/ 535 h 742"/>
                <a:gd name="T50" fmla="*/ 44 w 886"/>
                <a:gd name="T51" fmla="*/ 509 h 742"/>
                <a:gd name="T52" fmla="*/ 56 w 886"/>
                <a:gd name="T53" fmla="*/ 483 h 742"/>
                <a:gd name="T54" fmla="*/ 70 w 886"/>
                <a:gd name="T55" fmla="*/ 458 h 742"/>
                <a:gd name="T56" fmla="*/ 84 w 886"/>
                <a:gd name="T57" fmla="*/ 432 h 742"/>
                <a:gd name="T58" fmla="*/ 99 w 886"/>
                <a:gd name="T59" fmla="*/ 410 h 742"/>
                <a:gd name="T60" fmla="*/ 116 w 886"/>
                <a:gd name="T61" fmla="*/ 384 h 742"/>
                <a:gd name="T62" fmla="*/ 152 w 886"/>
                <a:gd name="T63" fmla="*/ 341 h 742"/>
                <a:gd name="T64" fmla="*/ 191 w 886"/>
                <a:gd name="T65" fmla="*/ 302 h 742"/>
                <a:gd name="T66" fmla="*/ 235 w 886"/>
                <a:gd name="T67" fmla="*/ 266 h 742"/>
                <a:gd name="T68" fmla="*/ 260 w 886"/>
                <a:gd name="T69" fmla="*/ 251 h 742"/>
                <a:gd name="T70" fmla="*/ 282 w 886"/>
                <a:gd name="T71" fmla="*/ 236 h 742"/>
                <a:gd name="T72" fmla="*/ 307 w 886"/>
                <a:gd name="T73" fmla="*/ 221 h 742"/>
                <a:gd name="T74" fmla="*/ 332 w 886"/>
                <a:gd name="T75" fmla="*/ 208 h 742"/>
                <a:gd name="T76" fmla="*/ 360 w 886"/>
                <a:gd name="T77" fmla="*/ 195 h 742"/>
                <a:gd name="T78" fmla="*/ 386 w 886"/>
                <a:gd name="T79" fmla="*/ 183 h 742"/>
                <a:gd name="T80" fmla="*/ 414 w 886"/>
                <a:gd name="T81" fmla="*/ 174 h 742"/>
                <a:gd name="T82" fmla="*/ 442 w 886"/>
                <a:gd name="T83" fmla="*/ 166 h 742"/>
                <a:gd name="T84" fmla="*/ 471 w 886"/>
                <a:gd name="T85" fmla="*/ 159 h 742"/>
                <a:gd name="T86" fmla="*/ 500 w 886"/>
                <a:gd name="T87" fmla="*/ 154 h 742"/>
                <a:gd name="T88" fmla="*/ 529 w 886"/>
                <a:gd name="T89" fmla="*/ 151 h 742"/>
                <a:gd name="T90" fmla="*/ 559 w 886"/>
                <a:gd name="T91" fmla="*/ 150 h 742"/>
                <a:gd name="T92" fmla="*/ 588 w 886"/>
                <a:gd name="T93" fmla="*/ 146 h 742"/>
                <a:gd name="T94" fmla="*/ 591 w 886"/>
                <a:gd name="T95" fmla="*/ 0 h 742"/>
                <a:gd name="T96" fmla="*/ 591 w 886"/>
                <a:gd name="T97" fmla="*/ 591 h 7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6"/>
                <a:gd name="T148" fmla="*/ 0 h 742"/>
                <a:gd name="T149" fmla="*/ 886 w 886"/>
                <a:gd name="T150" fmla="*/ 742 h 74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6" h="742">
                  <a:moveTo>
                    <a:pt x="591" y="444"/>
                  </a:moveTo>
                  <a:lnTo>
                    <a:pt x="575" y="444"/>
                  </a:lnTo>
                  <a:lnTo>
                    <a:pt x="559" y="446"/>
                  </a:lnTo>
                  <a:lnTo>
                    <a:pt x="544" y="446"/>
                  </a:lnTo>
                  <a:lnTo>
                    <a:pt x="530" y="449"/>
                  </a:lnTo>
                  <a:lnTo>
                    <a:pt x="515" y="453"/>
                  </a:lnTo>
                  <a:lnTo>
                    <a:pt x="501" y="456"/>
                  </a:lnTo>
                  <a:lnTo>
                    <a:pt x="489" y="461"/>
                  </a:lnTo>
                  <a:lnTo>
                    <a:pt x="475" y="466"/>
                  </a:lnTo>
                  <a:lnTo>
                    <a:pt x="462" y="473"/>
                  </a:lnTo>
                  <a:lnTo>
                    <a:pt x="449" y="480"/>
                  </a:lnTo>
                  <a:lnTo>
                    <a:pt x="436" y="487"/>
                  </a:lnTo>
                  <a:lnTo>
                    <a:pt x="426" y="494"/>
                  </a:lnTo>
                  <a:lnTo>
                    <a:pt x="413" y="503"/>
                  </a:lnTo>
                  <a:lnTo>
                    <a:pt x="401" y="511"/>
                  </a:lnTo>
                  <a:lnTo>
                    <a:pt x="391" y="520"/>
                  </a:lnTo>
                  <a:lnTo>
                    <a:pt x="382" y="530"/>
                  </a:lnTo>
                  <a:lnTo>
                    <a:pt x="370" y="540"/>
                  </a:lnTo>
                  <a:lnTo>
                    <a:pt x="362" y="552"/>
                  </a:lnTo>
                  <a:lnTo>
                    <a:pt x="353" y="562"/>
                  </a:lnTo>
                  <a:lnTo>
                    <a:pt x="345" y="574"/>
                  </a:lnTo>
                  <a:lnTo>
                    <a:pt x="338" y="586"/>
                  </a:lnTo>
                  <a:lnTo>
                    <a:pt x="329" y="598"/>
                  </a:lnTo>
                  <a:lnTo>
                    <a:pt x="322" y="611"/>
                  </a:lnTo>
                  <a:lnTo>
                    <a:pt x="317" y="625"/>
                  </a:lnTo>
                  <a:lnTo>
                    <a:pt x="312" y="638"/>
                  </a:lnTo>
                  <a:lnTo>
                    <a:pt x="307" y="653"/>
                  </a:lnTo>
                  <a:lnTo>
                    <a:pt x="303" y="664"/>
                  </a:lnTo>
                  <a:lnTo>
                    <a:pt x="300" y="679"/>
                  </a:lnTo>
                  <a:lnTo>
                    <a:pt x="297" y="694"/>
                  </a:lnTo>
                  <a:lnTo>
                    <a:pt x="296" y="708"/>
                  </a:lnTo>
                  <a:lnTo>
                    <a:pt x="295" y="725"/>
                  </a:lnTo>
                  <a:lnTo>
                    <a:pt x="295" y="740"/>
                  </a:lnTo>
                  <a:lnTo>
                    <a:pt x="295" y="741"/>
                  </a:lnTo>
                  <a:lnTo>
                    <a:pt x="0" y="742"/>
                  </a:lnTo>
                  <a:lnTo>
                    <a:pt x="0" y="740"/>
                  </a:lnTo>
                  <a:lnTo>
                    <a:pt x="0" y="725"/>
                  </a:lnTo>
                  <a:lnTo>
                    <a:pt x="0" y="708"/>
                  </a:lnTo>
                  <a:lnTo>
                    <a:pt x="0" y="693"/>
                  </a:lnTo>
                  <a:lnTo>
                    <a:pt x="1" y="679"/>
                  </a:lnTo>
                  <a:lnTo>
                    <a:pt x="3" y="664"/>
                  </a:lnTo>
                  <a:lnTo>
                    <a:pt x="4" y="650"/>
                  </a:lnTo>
                  <a:lnTo>
                    <a:pt x="8" y="634"/>
                  </a:lnTo>
                  <a:lnTo>
                    <a:pt x="10" y="620"/>
                  </a:lnTo>
                  <a:lnTo>
                    <a:pt x="13" y="606"/>
                  </a:lnTo>
                  <a:lnTo>
                    <a:pt x="17" y="591"/>
                  </a:lnTo>
                  <a:lnTo>
                    <a:pt x="20" y="577"/>
                  </a:lnTo>
                  <a:lnTo>
                    <a:pt x="25" y="562"/>
                  </a:lnTo>
                  <a:lnTo>
                    <a:pt x="30" y="549"/>
                  </a:lnTo>
                  <a:lnTo>
                    <a:pt x="33" y="535"/>
                  </a:lnTo>
                  <a:lnTo>
                    <a:pt x="40" y="523"/>
                  </a:lnTo>
                  <a:lnTo>
                    <a:pt x="44" y="509"/>
                  </a:lnTo>
                  <a:lnTo>
                    <a:pt x="49" y="496"/>
                  </a:lnTo>
                  <a:lnTo>
                    <a:pt x="56" y="483"/>
                  </a:lnTo>
                  <a:lnTo>
                    <a:pt x="63" y="469"/>
                  </a:lnTo>
                  <a:lnTo>
                    <a:pt x="70" y="458"/>
                  </a:lnTo>
                  <a:lnTo>
                    <a:pt x="75" y="445"/>
                  </a:lnTo>
                  <a:lnTo>
                    <a:pt x="84" y="432"/>
                  </a:lnTo>
                  <a:lnTo>
                    <a:pt x="91" y="420"/>
                  </a:lnTo>
                  <a:lnTo>
                    <a:pt x="99" y="410"/>
                  </a:lnTo>
                  <a:lnTo>
                    <a:pt x="106" y="397"/>
                  </a:lnTo>
                  <a:lnTo>
                    <a:pt x="116" y="384"/>
                  </a:lnTo>
                  <a:lnTo>
                    <a:pt x="133" y="362"/>
                  </a:lnTo>
                  <a:lnTo>
                    <a:pt x="152" y="341"/>
                  </a:lnTo>
                  <a:lnTo>
                    <a:pt x="171" y="320"/>
                  </a:lnTo>
                  <a:lnTo>
                    <a:pt x="191" y="302"/>
                  </a:lnTo>
                  <a:lnTo>
                    <a:pt x="213" y="283"/>
                  </a:lnTo>
                  <a:lnTo>
                    <a:pt x="235" y="266"/>
                  </a:lnTo>
                  <a:lnTo>
                    <a:pt x="247" y="257"/>
                  </a:lnTo>
                  <a:lnTo>
                    <a:pt x="260" y="251"/>
                  </a:lnTo>
                  <a:lnTo>
                    <a:pt x="270" y="240"/>
                  </a:lnTo>
                  <a:lnTo>
                    <a:pt x="282" y="236"/>
                  </a:lnTo>
                  <a:lnTo>
                    <a:pt x="296" y="226"/>
                  </a:lnTo>
                  <a:lnTo>
                    <a:pt x="307" y="221"/>
                  </a:lnTo>
                  <a:lnTo>
                    <a:pt x="320" y="211"/>
                  </a:lnTo>
                  <a:lnTo>
                    <a:pt x="332" y="208"/>
                  </a:lnTo>
                  <a:lnTo>
                    <a:pt x="347" y="200"/>
                  </a:lnTo>
                  <a:lnTo>
                    <a:pt x="360" y="195"/>
                  </a:lnTo>
                  <a:lnTo>
                    <a:pt x="372" y="189"/>
                  </a:lnTo>
                  <a:lnTo>
                    <a:pt x="386" y="183"/>
                  </a:lnTo>
                  <a:lnTo>
                    <a:pt x="400" y="180"/>
                  </a:lnTo>
                  <a:lnTo>
                    <a:pt x="414" y="174"/>
                  </a:lnTo>
                  <a:lnTo>
                    <a:pt x="428" y="169"/>
                  </a:lnTo>
                  <a:lnTo>
                    <a:pt x="442" y="166"/>
                  </a:lnTo>
                  <a:lnTo>
                    <a:pt x="457" y="164"/>
                  </a:lnTo>
                  <a:lnTo>
                    <a:pt x="471" y="159"/>
                  </a:lnTo>
                  <a:lnTo>
                    <a:pt x="485" y="158"/>
                  </a:lnTo>
                  <a:lnTo>
                    <a:pt x="500" y="154"/>
                  </a:lnTo>
                  <a:lnTo>
                    <a:pt x="515" y="152"/>
                  </a:lnTo>
                  <a:lnTo>
                    <a:pt x="529" y="151"/>
                  </a:lnTo>
                  <a:lnTo>
                    <a:pt x="544" y="150"/>
                  </a:lnTo>
                  <a:lnTo>
                    <a:pt x="559" y="150"/>
                  </a:lnTo>
                  <a:lnTo>
                    <a:pt x="575" y="150"/>
                  </a:lnTo>
                  <a:lnTo>
                    <a:pt x="588" y="146"/>
                  </a:lnTo>
                  <a:lnTo>
                    <a:pt x="591" y="146"/>
                  </a:lnTo>
                  <a:lnTo>
                    <a:pt x="591" y="0"/>
                  </a:lnTo>
                  <a:lnTo>
                    <a:pt x="886" y="295"/>
                  </a:lnTo>
                  <a:lnTo>
                    <a:pt x="591" y="591"/>
                  </a:lnTo>
                  <a:lnTo>
                    <a:pt x="591" y="444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7C7C7C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6" name="Freeform 114"/>
            <p:cNvSpPr>
              <a:spLocks/>
            </p:cNvSpPr>
            <p:nvPr/>
          </p:nvSpPr>
          <p:spPr bwMode="auto">
            <a:xfrm>
              <a:off x="1726" y="938"/>
              <a:ext cx="247" cy="296"/>
            </a:xfrm>
            <a:custGeom>
              <a:avLst/>
              <a:gdLst>
                <a:gd name="T0" fmla="*/ 444 w 741"/>
                <a:gd name="T1" fmla="*/ 310 h 887"/>
                <a:gd name="T2" fmla="*/ 446 w 741"/>
                <a:gd name="T3" fmla="*/ 339 h 887"/>
                <a:gd name="T4" fmla="*/ 452 w 741"/>
                <a:gd name="T5" fmla="*/ 368 h 887"/>
                <a:gd name="T6" fmla="*/ 460 w 741"/>
                <a:gd name="T7" fmla="*/ 397 h 887"/>
                <a:gd name="T8" fmla="*/ 470 w 741"/>
                <a:gd name="T9" fmla="*/ 424 h 887"/>
                <a:gd name="T10" fmla="*/ 486 w 741"/>
                <a:gd name="T11" fmla="*/ 450 h 887"/>
                <a:gd name="T12" fmla="*/ 501 w 741"/>
                <a:gd name="T13" fmla="*/ 472 h 887"/>
                <a:gd name="T14" fmla="*/ 519 w 741"/>
                <a:gd name="T15" fmla="*/ 495 h 887"/>
                <a:gd name="T16" fmla="*/ 541 w 741"/>
                <a:gd name="T17" fmla="*/ 513 h 887"/>
                <a:gd name="T18" fmla="*/ 561 w 741"/>
                <a:gd name="T19" fmla="*/ 533 h 887"/>
                <a:gd name="T20" fmla="*/ 585 w 741"/>
                <a:gd name="T21" fmla="*/ 548 h 887"/>
                <a:gd name="T22" fmla="*/ 611 w 741"/>
                <a:gd name="T23" fmla="*/ 563 h 887"/>
                <a:gd name="T24" fmla="*/ 637 w 741"/>
                <a:gd name="T25" fmla="*/ 572 h 887"/>
                <a:gd name="T26" fmla="*/ 663 w 741"/>
                <a:gd name="T27" fmla="*/ 581 h 887"/>
                <a:gd name="T28" fmla="*/ 692 w 741"/>
                <a:gd name="T29" fmla="*/ 586 h 887"/>
                <a:gd name="T30" fmla="*/ 724 w 741"/>
                <a:gd name="T31" fmla="*/ 591 h 887"/>
                <a:gd name="T32" fmla="*/ 740 w 741"/>
                <a:gd name="T33" fmla="*/ 591 h 887"/>
                <a:gd name="T34" fmla="*/ 739 w 741"/>
                <a:gd name="T35" fmla="*/ 887 h 887"/>
                <a:gd name="T36" fmla="*/ 709 w 741"/>
                <a:gd name="T37" fmla="*/ 886 h 887"/>
                <a:gd name="T38" fmla="*/ 677 w 741"/>
                <a:gd name="T39" fmla="*/ 884 h 887"/>
                <a:gd name="T40" fmla="*/ 648 w 741"/>
                <a:gd name="T41" fmla="*/ 879 h 887"/>
                <a:gd name="T42" fmla="*/ 619 w 741"/>
                <a:gd name="T43" fmla="*/ 874 h 887"/>
                <a:gd name="T44" fmla="*/ 590 w 741"/>
                <a:gd name="T45" fmla="*/ 869 h 887"/>
                <a:gd name="T46" fmla="*/ 562 w 741"/>
                <a:gd name="T47" fmla="*/ 860 h 887"/>
                <a:gd name="T48" fmla="*/ 534 w 741"/>
                <a:gd name="T49" fmla="*/ 851 h 887"/>
                <a:gd name="T50" fmla="*/ 508 w 741"/>
                <a:gd name="T51" fmla="*/ 841 h 887"/>
                <a:gd name="T52" fmla="*/ 482 w 741"/>
                <a:gd name="T53" fmla="*/ 828 h 887"/>
                <a:gd name="T54" fmla="*/ 457 w 741"/>
                <a:gd name="T55" fmla="*/ 816 h 887"/>
                <a:gd name="T56" fmla="*/ 432 w 741"/>
                <a:gd name="T57" fmla="*/ 801 h 887"/>
                <a:gd name="T58" fmla="*/ 408 w 741"/>
                <a:gd name="T59" fmla="*/ 786 h 887"/>
                <a:gd name="T60" fmla="*/ 384 w 741"/>
                <a:gd name="T61" fmla="*/ 770 h 887"/>
                <a:gd name="T62" fmla="*/ 342 w 741"/>
                <a:gd name="T63" fmla="*/ 735 h 887"/>
                <a:gd name="T64" fmla="*/ 302 w 741"/>
                <a:gd name="T65" fmla="*/ 693 h 887"/>
                <a:gd name="T66" fmla="*/ 265 w 741"/>
                <a:gd name="T67" fmla="*/ 650 h 887"/>
                <a:gd name="T68" fmla="*/ 247 w 741"/>
                <a:gd name="T69" fmla="*/ 625 h 887"/>
                <a:gd name="T70" fmla="*/ 232 w 741"/>
                <a:gd name="T71" fmla="*/ 601 h 887"/>
                <a:gd name="T72" fmla="*/ 218 w 741"/>
                <a:gd name="T73" fmla="*/ 578 h 887"/>
                <a:gd name="T74" fmla="*/ 206 w 741"/>
                <a:gd name="T75" fmla="*/ 551 h 887"/>
                <a:gd name="T76" fmla="*/ 193 w 741"/>
                <a:gd name="T77" fmla="*/ 525 h 887"/>
                <a:gd name="T78" fmla="*/ 184 w 741"/>
                <a:gd name="T79" fmla="*/ 497 h 887"/>
                <a:gd name="T80" fmla="*/ 174 w 741"/>
                <a:gd name="T81" fmla="*/ 470 h 887"/>
                <a:gd name="T82" fmla="*/ 165 w 741"/>
                <a:gd name="T83" fmla="*/ 445 h 887"/>
                <a:gd name="T84" fmla="*/ 159 w 741"/>
                <a:gd name="T85" fmla="*/ 416 h 887"/>
                <a:gd name="T86" fmla="*/ 154 w 741"/>
                <a:gd name="T87" fmla="*/ 385 h 887"/>
                <a:gd name="T88" fmla="*/ 150 w 741"/>
                <a:gd name="T89" fmla="*/ 356 h 887"/>
                <a:gd name="T90" fmla="*/ 148 w 741"/>
                <a:gd name="T91" fmla="*/ 327 h 887"/>
                <a:gd name="T92" fmla="*/ 148 w 741"/>
                <a:gd name="T93" fmla="*/ 295 h 887"/>
                <a:gd name="T94" fmla="*/ 295 w 741"/>
                <a:gd name="T95" fmla="*/ 0 h 887"/>
                <a:gd name="T96" fmla="*/ 444 w 741"/>
                <a:gd name="T97" fmla="*/ 295 h 8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41"/>
                <a:gd name="T148" fmla="*/ 0 h 887"/>
                <a:gd name="T149" fmla="*/ 741 w 741"/>
                <a:gd name="T150" fmla="*/ 887 h 8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41" h="887">
                  <a:moveTo>
                    <a:pt x="444" y="295"/>
                  </a:moveTo>
                  <a:lnTo>
                    <a:pt x="444" y="310"/>
                  </a:lnTo>
                  <a:lnTo>
                    <a:pt x="444" y="324"/>
                  </a:lnTo>
                  <a:lnTo>
                    <a:pt x="446" y="339"/>
                  </a:lnTo>
                  <a:lnTo>
                    <a:pt x="448" y="354"/>
                  </a:lnTo>
                  <a:lnTo>
                    <a:pt x="452" y="368"/>
                  </a:lnTo>
                  <a:lnTo>
                    <a:pt x="457" y="382"/>
                  </a:lnTo>
                  <a:lnTo>
                    <a:pt x="460" y="397"/>
                  </a:lnTo>
                  <a:lnTo>
                    <a:pt x="466" y="410"/>
                  </a:lnTo>
                  <a:lnTo>
                    <a:pt x="470" y="424"/>
                  </a:lnTo>
                  <a:lnTo>
                    <a:pt x="479" y="438"/>
                  </a:lnTo>
                  <a:lnTo>
                    <a:pt x="486" y="450"/>
                  </a:lnTo>
                  <a:lnTo>
                    <a:pt x="494" y="461"/>
                  </a:lnTo>
                  <a:lnTo>
                    <a:pt x="501" y="472"/>
                  </a:lnTo>
                  <a:lnTo>
                    <a:pt x="511" y="482"/>
                  </a:lnTo>
                  <a:lnTo>
                    <a:pt x="519" y="495"/>
                  </a:lnTo>
                  <a:lnTo>
                    <a:pt x="530" y="505"/>
                  </a:lnTo>
                  <a:lnTo>
                    <a:pt x="541" y="513"/>
                  </a:lnTo>
                  <a:lnTo>
                    <a:pt x="551" y="524"/>
                  </a:lnTo>
                  <a:lnTo>
                    <a:pt x="561" y="533"/>
                  </a:lnTo>
                  <a:lnTo>
                    <a:pt x="574" y="540"/>
                  </a:lnTo>
                  <a:lnTo>
                    <a:pt x="585" y="548"/>
                  </a:lnTo>
                  <a:lnTo>
                    <a:pt x="597" y="555"/>
                  </a:lnTo>
                  <a:lnTo>
                    <a:pt x="611" y="563"/>
                  </a:lnTo>
                  <a:lnTo>
                    <a:pt x="623" y="568"/>
                  </a:lnTo>
                  <a:lnTo>
                    <a:pt x="637" y="572"/>
                  </a:lnTo>
                  <a:lnTo>
                    <a:pt x="650" y="578"/>
                  </a:lnTo>
                  <a:lnTo>
                    <a:pt x="663" y="581"/>
                  </a:lnTo>
                  <a:lnTo>
                    <a:pt x="678" y="585"/>
                  </a:lnTo>
                  <a:lnTo>
                    <a:pt x="692" y="586"/>
                  </a:lnTo>
                  <a:lnTo>
                    <a:pt x="709" y="591"/>
                  </a:lnTo>
                  <a:lnTo>
                    <a:pt x="724" y="591"/>
                  </a:lnTo>
                  <a:lnTo>
                    <a:pt x="739" y="591"/>
                  </a:lnTo>
                  <a:lnTo>
                    <a:pt x="740" y="591"/>
                  </a:lnTo>
                  <a:lnTo>
                    <a:pt x="741" y="887"/>
                  </a:lnTo>
                  <a:lnTo>
                    <a:pt x="739" y="887"/>
                  </a:lnTo>
                  <a:lnTo>
                    <a:pt x="724" y="887"/>
                  </a:lnTo>
                  <a:lnTo>
                    <a:pt x="709" y="886"/>
                  </a:lnTo>
                  <a:lnTo>
                    <a:pt x="692" y="886"/>
                  </a:lnTo>
                  <a:lnTo>
                    <a:pt x="677" y="884"/>
                  </a:lnTo>
                  <a:lnTo>
                    <a:pt x="663" y="883"/>
                  </a:lnTo>
                  <a:lnTo>
                    <a:pt x="648" y="879"/>
                  </a:lnTo>
                  <a:lnTo>
                    <a:pt x="633" y="879"/>
                  </a:lnTo>
                  <a:lnTo>
                    <a:pt x="619" y="874"/>
                  </a:lnTo>
                  <a:lnTo>
                    <a:pt x="605" y="872"/>
                  </a:lnTo>
                  <a:lnTo>
                    <a:pt x="590" y="869"/>
                  </a:lnTo>
                  <a:lnTo>
                    <a:pt x="577" y="865"/>
                  </a:lnTo>
                  <a:lnTo>
                    <a:pt x="562" y="860"/>
                  </a:lnTo>
                  <a:lnTo>
                    <a:pt x="548" y="856"/>
                  </a:lnTo>
                  <a:lnTo>
                    <a:pt x="534" y="851"/>
                  </a:lnTo>
                  <a:lnTo>
                    <a:pt x="522" y="847"/>
                  </a:lnTo>
                  <a:lnTo>
                    <a:pt x="508" y="841"/>
                  </a:lnTo>
                  <a:lnTo>
                    <a:pt x="495" y="837"/>
                  </a:lnTo>
                  <a:lnTo>
                    <a:pt x="482" y="828"/>
                  </a:lnTo>
                  <a:lnTo>
                    <a:pt x="470" y="822"/>
                  </a:lnTo>
                  <a:lnTo>
                    <a:pt x="457" y="816"/>
                  </a:lnTo>
                  <a:lnTo>
                    <a:pt x="444" y="808"/>
                  </a:lnTo>
                  <a:lnTo>
                    <a:pt x="432" y="801"/>
                  </a:lnTo>
                  <a:lnTo>
                    <a:pt x="419" y="794"/>
                  </a:lnTo>
                  <a:lnTo>
                    <a:pt x="408" y="786"/>
                  </a:lnTo>
                  <a:lnTo>
                    <a:pt x="397" y="779"/>
                  </a:lnTo>
                  <a:lnTo>
                    <a:pt x="384" y="770"/>
                  </a:lnTo>
                  <a:lnTo>
                    <a:pt x="361" y="751"/>
                  </a:lnTo>
                  <a:lnTo>
                    <a:pt x="342" y="735"/>
                  </a:lnTo>
                  <a:lnTo>
                    <a:pt x="319" y="713"/>
                  </a:lnTo>
                  <a:lnTo>
                    <a:pt x="302" y="693"/>
                  </a:lnTo>
                  <a:lnTo>
                    <a:pt x="281" y="671"/>
                  </a:lnTo>
                  <a:lnTo>
                    <a:pt x="265" y="650"/>
                  </a:lnTo>
                  <a:lnTo>
                    <a:pt x="257" y="637"/>
                  </a:lnTo>
                  <a:lnTo>
                    <a:pt x="247" y="625"/>
                  </a:lnTo>
                  <a:lnTo>
                    <a:pt x="242" y="614"/>
                  </a:lnTo>
                  <a:lnTo>
                    <a:pt x="232" y="601"/>
                  </a:lnTo>
                  <a:lnTo>
                    <a:pt x="224" y="591"/>
                  </a:lnTo>
                  <a:lnTo>
                    <a:pt x="218" y="578"/>
                  </a:lnTo>
                  <a:lnTo>
                    <a:pt x="213" y="565"/>
                  </a:lnTo>
                  <a:lnTo>
                    <a:pt x="206" y="551"/>
                  </a:lnTo>
                  <a:lnTo>
                    <a:pt x="200" y="539"/>
                  </a:lnTo>
                  <a:lnTo>
                    <a:pt x="193" y="525"/>
                  </a:lnTo>
                  <a:lnTo>
                    <a:pt x="188" y="512"/>
                  </a:lnTo>
                  <a:lnTo>
                    <a:pt x="184" y="497"/>
                  </a:lnTo>
                  <a:lnTo>
                    <a:pt x="178" y="485"/>
                  </a:lnTo>
                  <a:lnTo>
                    <a:pt x="174" y="470"/>
                  </a:lnTo>
                  <a:lnTo>
                    <a:pt x="170" y="456"/>
                  </a:lnTo>
                  <a:lnTo>
                    <a:pt x="165" y="445"/>
                  </a:lnTo>
                  <a:lnTo>
                    <a:pt x="161" y="430"/>
                  </a:lnTo>
                  <a:lnTo>
                    <a:pt x="159" y="416"/>
                  </a:lnTo>
                  <a:lnTo>
                    <a:pt x="157" y="400"/>
                  </a:lnTo>
                  <a:lnTo>
                    <a:pt x="154" y="385"/>
                  </a:lnTo>
                  <a:lnTo>
                    <a:pt x="151" y="369"/>
                  </a:lnTo>
                  <a:lnTo>
                    <a:pt x="150" y="356"/>
                  </a:lnTo>
                  <a:lnTo>
                    <a:pt x="148" y="339"/>
                  </a:lnTo>
                  <a:lnTo>
                    <a:pt x="148" y="327"/>
                  </a:lnTo>
                  <a:lnTo>
                    <a:pt x="148" y="310"/>
                  </a:lnTo>
                  <a:lnTo>
                    <a:pt x="148" y="295"/>
                  </a:lnTo>
                  <a:lnTo>
                    <a:pt x="0" y="295"/>
                  </a:lnTo>
                  <a:lnTo>
                    <a:pt x="295" y="0"/>
                  </a:lnTo>
                  <a:lnTo>
                    <a:pt x="590" y="295"/>
                  </a:lnTo>
                  <a:lnTo>
                    <a:pt x="444" y="295"/>
                  </a:lnTo>
                  <a:close/>
                </a:path>
              </a:pathLst>
            </a:custGeom>
            <a:gradFill rotWithShape="1">
              <a:gsLst>
                <a:gs pos="0">
                  <a:srgbClr val="567200"/>
                </a:gs>
                <a:gs pos="100000">
                  <a:srgbClr val="99CC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7" name="Freeform 115"/>
            <p:cNvSpPr>
              <a:spLocks/>
            </p:cNvSpPr>
            <p:nvPr/>
          </p:nvSpPr>
          <p:spPr bwMode="auto">
            <a:xfrm>
              <a:off x="1874" y="1074"/>
              <a:ext cx="291" cy="208"/>
            </a:xfrm>
            <a:custGeom>
              <a:avLst/>
              <a:gdLst>
                <a:gd name="T0" fmla="*/ 310 w 871"/>
                <a:gd name="T1" fmla="*/ 182 h 623"/>
                <a:gd name="T2" fmla="*/ 341 w 871"/>
                <a:gd name="T3" fmla="*/ 178 h 623"/>
                <a:gd name="T4" fmla="*/ 369 w 871"/>
                <a:gd name="T5" fmla="*/ 170 h 623"/>
                <a:gd name="T6" fmla="*/ 397 w 871"/>
                <a:gd name="T7" fmla="*/ 163 h 623"/>
                <a:gd name="T8" fmla="*/ 423 w 871"/>
                <a:gd name="T9" fmla="*/ 152 h 623"/>
                <a:gd name="T10" fmla="*/ 447 w 871"/>
                <a:gd name="T11" fmla="*/ 139 h 623"/>
                <a:gd name="T12" fmla="*/ 473 w 871"/>
                <a:gd name="T13" fmla="*/ 123 h 623"/>
                <a:gd name="T14" fmla="*/ 494 w 871"/>
                <a:gd name="T15" fmla="*/ 105 h 623"/>
                <a:gd name="T16" fmla="*/ 514 w 871"/>
                <a:gd name="T17" fmla="*/ 86 h 623"/>
                <a:gd name="T18" fmla="*/ 532 w 871"/>
                <a:gd name="T19" fmla="*/ 63 h 623"/>
                <a:gd name="T20" fmla="*/ 547 w 871"/>
                <a:gd name="T21" fmla="*/ 39 h 623"/>
                <a:gd name="T22" fmla="*/ 567 w 871"/>
                <a:gd name="T23" fmla="*/ 0 h 623"/>
                <a:gd name="T24" fmla="*/ 871 w 871"/>
                <a:gd name="T25" fmla="*/ 46 h 623"/>
                <a:gd name="T26" fmla="*/ 850 w 871"/>
                <a:gd name="T27" fmla="*/ 89 h 623"/>
                <a:gd name="T28" fmla="*/ 841 w 871"/>
                <a:gd name="T29" fmla="*/ 116 h 623"/>
                <a:gd name="T30" fmla="*/ 828 w 871"/>
                <a:gd name="T31" fmla="*/ 141 h 623"/>
                <a:gd name="T32" fmla="*/ 814 w 871"/>
                <a:gd name="T33" fmla="*/ 167 h 623"/>
                <a:gd name="T34" fmla="*/ 800 w 871"/>
                <a:gd name="T35" fmla="*/ 194 h 623"/>
                <a:gd name="T36" fmla="*/ 785 w 871"/>
                <a:gd name="T37" fmla="*/ 216 h 623"/>
                <a:gd name="T38" fmla="*/ 769 w 871"/>
                <a:gd name="T39" fmla="*/ 240 h 623"/>
                <a:gd name="T40" fmla="*/ 733 w 871"/>
                <a:gd name="T41" fmla="*/ 284 h 623"/>
                <a:gd name="T42" fmla="*/ 693 w 871"/>
                <a:gd name="T43" fmla="*/ 324 h 623"/>
                <a:gd name="T44" fmla="*/ 649 w 871"/>
                <a:gd name="T45" fmla="*/ 357 h 623"/>
                <a:gd name="T46" fmla="*/ 625 w 871"/>
                <a:gd name="T47" fmla="*/ 376 h 623"/>
                <a:gd name="T48" fmla="*/ 602 w 871"/>
                <a:gd name="T49" fmla="*/ 391 h 623"/>
                <a:gd name="T50" fmla="*/ 577 w 871"/>
                <a:gd name="T51" fmla="*/ 404 h 623"/>
                <a:gd name="T52" fmla="*/ 552 w 871"/>
                <a:gd name="T53" fmla="*/ 417 h 623"/>
                <a:gd name="T54" fmla="*/ 526 w 871"/>
                <a:gd name="T55" fmla="*/ 429 h 623"/>
                <a:gd name="T56" fmla="*/ 498 w 871"/>
                <a:gd name="T57" fmla="*/ 442 h 623"/>
                <a:gd name="T58" fmla="*/ 470 w 871"/>
                <a:gd name="T59" fmla="*/ 448 h 623"/>
                <a:gd name="T60" fmla="*/ 444 w 871"/>
                <a:gd name="T61" fmla="*/ 458 h 623"/>
                <a:gd name="T62" fmla="*/ 415 w 871"/>
                <a:gd name="T63" fmla="*/ 465 h 623"/>
                <a:gd name="T64" fmla="*/ 386 w 871"/>
                <a:gd name="T65" fmla="*/ 469 h 623"/>
                <a:gd name="T66" fmla="*/ 355 w 871"/>
                <a:gd name="T67" fmla="*/ 474 h 623"/>
                <a:gd name="T68" fmla="*/ 326 w 871"/>
                <a:gd name="T69" fmla="*/ 475 h 623"/>
                <a:gd name="T70" fmla="*/ 296 w 871"/>
                <a:gd name="T71" fmla="*/ 476 h 623"/>
                <a:gd name="T72" fmla="*/ 295 w 871"/>
                <a:gd name="T73" fmla="*/ 623 h 623"/>
                <a:gd name="T74" fmla="*/ 295 w 871"/>
                <a:gd name="T75" fmla="*/ 33 h 62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71"/>
                <a:gd name="T115" fmla="*/ 0 h 623"/>
                <a:gd name="T116" fmla="*/ 871 w 871"/>
                <a:gd name="T117" fmla="*/ 623 h 62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71" h="623">
                  <a:moveTo>
                    <a:pt x="295" y="182"/>
                  </a:moveTo>
                  <a:lnTo>
                    <a:pt x="310" y="182"/>
                  </a:lnTo>
                  <a:lnTo>
                    <a:pt x="326" y="180"/>
                  </a:lnTo>
                  <a:lnTo>
                    <a:pt x="341" y="178"/>
                  </a:lnTo>
                  <a:lnTo>
                    <a:pt x="355" y="175"/>
                  </a:lnTo>
                  <a:lnTo>
                    <a:pt x="369" y="170"/>
                  </a:lnTo>
                  <a:lnTo>
                    <a:pt x="383" y="168"/>
                  </a:lnTo>
                  <a:lnTo>
                    <a:pt x="397" y="163"/>
                  </a:lnTo>
                  <a:lnTo>
                    <a:pt x="411" y="158"/>
                  </a:lnTo>
                  <a:lnTo>
                    <a:pt x="423" y="152"/>
                  </a:lnTo>
                  <a:lnTo>
                    <a:pt x="434" y="146"/>
                  </a:lnTo>
                  <a:lnTo>
                    <a:pt x="447" y="139"/>
                  </a:lnTo>
                  <a:lnTo>
                    <a:pt x="460" y="131"/>
                  </a:lnTo>
                  <a:lnTo>
                    <a:pt x="473" y="123"/>
                  </a:lnTo>
                  <a:lnTo>
                    <a:pt x="483" y="113"/>
                  </a:lnTo>
                  <a:lnTo>
                    <a:pt x="494" y="105"/>
                  </a:lnTo>
                  <a:lnTo>
                    <a:pt x="503" y="95"/>
                  </a:lnTo>
                  <a:lnTo>
                    <a:pt x="514" y="86"/>
                  </a:lnTo>
                  <a:lnTo>
                    <a:pt x="524" y="74"/>
                  </a:lnTo>
                  <a:lnTo>
                    <a:pt x="532" y="63"/>
                  </a:lnTo>
                  <a:lnTo>
                    <a:pt x="541" y="51"/>
                  </a:lnTo>
                  <a:lnTo>
                    <a:pt x="547" y="39"/>
                  </a:lnTo>
                  <a:lnTo>
                    <a:pt x="556" y="27"/>
                  </a:lnTo>
                  <a:lnTo>
                    <a:pt x="567" y="0"/>
                  </a:lnTo>
                  <a:lnTo>
                    <a:pt x="734" y="173"/>
                  </a:lnTo>
                  <a:lnTo>
                    <a:pt x="871" y="46"/>
                  </a:lnTo>
                  <a:lnTo>
                    <a:pt x="858" y="70"/>
                  </a:lnTo>
                  <a:lnTo>
                    <a:pt x="850" y="89"/>
                  </a:lnTo>
                  <a:lnTo>
                    <a:pt x="846" y="103"/>
                  </a:lnTo>
                  <a:lnTo>
                    <a:pt x="841" y="116"/>
                  </a:lnTo>
                  <a:lnTo>
                    <a:pt x="834" y="127"/>
                  </a:lnTo>
                  <a:lnTo>
                    <a:pt x="828" y="141"/>
                  </a:lnTo>
                  <a:lnTo>
                    <a:pt x="820" y="155"/>
                  </a:lnTo>
                  <a:lnTo>
                    <a:pt x="814" y="167"/>
                  </a:lnTo>
                  <a:lnTo>
                    <a:pt x="807" y="181"/>
                  </a:lnTo>
                  <a:lnTo>
                    <a:pt x="800" y="194"/>
                  </a:lnTo>
                  <a:lnTo>
                    <a:pt x="792" y="203"/>
                  </a:lnTo>
                  <a:lnTo>
                    <a:pt x="785" y="216"/>
                  </a:lnTo>
                  <a:lnTo>
                    <a:pt x="777" y="227"/>
                  </a:lnTo>
                  <a:lnTo>
                    <a:pt x="769" y="240"/>
                  </a:lnTo>
                  <a:lnTo>
                    <a:pt x="753" y="261"/>
                  </a:lnTo>
                  <a:lnTo>
                    <a:pt x="733" y="284"/>
                  </a:lnTo>
                  <a:lnTo>
                    <a:pt x="713" y="303"/>
                  </a:lnTo>
                  <a:lnTo>
                    <a:pt x="693" y="324"/>
                  </a:lnTo>
                  <a:lnTo>
                    <a:pt x="672" y="342"/>
                  </a:lnTo>
                  <a:lnTo>
                    <a:pt x="649" y="357"/>
                  </a:lnTo>
                  <a:lnTo>
                    <a:pt x="638" y="369"/>
                  </a:lnTo>
                  <a:lnTo>
                    <a:pt x="625" y="376"/>
                  </a:lnTo>
                  <a:lnTo>
                    <a:pt x="616" y="385"/>
                  </a:lnTo>
                  <a:lnTo>
                    <a:pt x="602" y="391"/>
                  </a:lnTo>
                  <a:lnTo>
                    <a:pt x="589" y="399"/>
                  </a:lnTo>
                  <a:lnTo>
                    <a:pt x="577" y="404"/>
                  </a:lnTo>
                  <a:lnTo>
                    <a:pt x="563" y="413"/>
                  </a:lnTo>
                  <a:lnTo>
                    <a:pt x="552" y="417"/>
                  </a:lnTo>
                  <a:lnTo>
                    <a:pt x="539" y="425"/>
                  </a:lnTo>
                  <a:lnTo>
                    <a:pt x="526" y="429"/>
                  </a:lnTo>
                  <a:lnTo>
                    <a:pt x="513" y="435"/>
                  </a:lnTo>
                  <a:lnTo>
                    <a:pt x="498" y="442"/>
                  </a:lnTo>
                  <a:lnTo>
                    <a:pt x="485" y="444"/>
                  </a:lnTo>
                  <a:lnTo>
                    <a:pt x="470" y="448"/>
                  </a:lnTo>
                  <a:lnTo>
                    <a:pt x="458" y="454"/>
                  </a:lnTo>
                  <a:lnTo>
                    <a:pt x="444" y="458"/>
                  </a:lnTo>
                  <a:lnTo>
                    <a:pt x="429" y="461"/>
                  </a:lnTo>
                  <a:lnTo>
                    <a:pt x="415" y="465"/>
                  </a:lnTo>
                  <a:lnTo>
                    <a:pt x="399" y="467"/>
                  </a:lnTo>
                  <a:lnTo>
                    <a:pt x="386" y="469"/>
                  </a:lnTo>
                  <a:lnTo>
                    <a:pt x="370" y="471"/>
                  </a:lnTo>
                  <a:lnTo>
                    <a:pt x="355" y="474"/>
                  </a:lnTo>
                  <a:lnTo>
                    <a:pt x="341" y="475"/>
                  </a:lnTo>
                  <a:lnTo>
                    <a:pt x="326" y="475"/>
                  </a:lnTo>
                  <a:lnTo>
                    <a:pt x="310" y="475"/>
                  </a:lnTo>
                  <a:lnTo>
                    <a:pt x="296" y="476"/>
                  </a:lnTo>
                  <a:lnTo>
                    <a:pt x="295" y="476"/>
                  </a:lnTo>
                  <a:lnTo>
                    <a:pt x="295" y="623"/>
                  </a:lnTo>
                  <a:lnTo>
                    <a:pt x="0" y="328"/>
                  </a:lnTo>
                  <a:lnTo>
                    <a:pt x="295" y="33"/>
                  </a:lnTo>
                  <a:lnTo>
                    <a:pt x="295" y="182"/>
                  </a:lnTo>
                  <a:close/>
                </a:path>
              </a:pathLst>
            </a:custGeom>
            <a:gradFill rotWithShape="1">
              <a:gsLst>
                <a:gs pos="0">
                  <a:srgbClr val="7C7C7C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" name="Text Box 102"/>
          <p:cNvSpPr txBox="1">
            <a:spLocks noChangeArrowheads="1"/>
          </p:cNvSpPr>
          <p:nvPr/>
        </p:nvSpPr>
        <p:spPr bwMode="auto">
          <a:xfrm>
            <a:off x="4760259" y="2141443"/>
            <a:ext cx="1368152" cy="584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hlinkClick r:id="rId3" action="ppaction://hlinksldjump"/>
              </a:rPr>
              <a:t>电子账单缴费服务平台</a:t>
            </a:r>
            <a:endParaRPr lang="en-US" altLang="ko-KR" dirty="0"/>
          </a:p>
        </p:txBody>
      </p:sp>
      <p:sp>
        <p:nvSpPr>
          <p:cNvPr id="31" name="Text Box 10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3097077" y="3362216"/>
            <a:ext cx="1133753" cy="584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网点营销平台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Text Box 102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4860032" y="3363838"/>
            <a:ext cx="1080120" cy="584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支付受理服务平台</a:t>
            </a:r>
            <a:endParaRPr lang="en-US" altLang="ko-KR" dirty="0"/>
          </a:p>
        </p:txBody>
      </p:sp>
      <p:sp>
        <p:nvSpPr>
          <p:cNvPr id="33" name="TextBox 32"/>
          <p:cNvSpPr txBox="1"/>
          <p:nvPr/>
        </p:nvSpPr>
        <p:spPr>
          <a:xfrm>
            <a:off x="642914" y="281486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易淘客平台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00895" y="27860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易淘客平台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51469" y="35093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现代化</a:t>
            </a:r>
            <a:endParaRPr lang="en-US" altLang="zh-CN" b="1" i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综合平台服务基础</a:t>
            </a:r>
            <a:endParaRPr lang="en-US" altLang="zh-CN" b="1" i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" name="Picture 4" descr="C:\Users\zen\Pictures\1755977_091047003_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5" y="76166"/>
            <a:ext cx="1143967" cy="10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264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nimBg="1"/>
      <p:bldP spid="2052" grpId="0" animBg="1"/>
      <p:bldP spid="2053" grpId="0" animBg="1"/>
      <p:bldP spid="2054" grpId="0" animBg="1"/>
      <p:bldP spid="2060" grpId="1" animBg="1"/>
      <p:bldP spid="2061" grpId="1" animBg="1"/>
      <p:bldP spid="2064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2786050" y="1995686"/>
            <a:ext cx="3000396" cy="187524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5436096" y="2352292"/>
            <a:ext cx="864096" cy="36347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96139" y="1101973"/>
            <a:ext cx="1163893" cy="4616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hlinkClick r:id="rId2" action="ppaction://hlinksldjump"/>
              </a:rPr>
              <a:t>现代化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1635646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企业特有技术支撑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3184" y="3189919"/>
            <a:ext cx="800584" cy="4616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服务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4323" y="3723878"/>
            <a:ext cx="21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服务于一切经营活动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8045" y="3219822"/>
            <a:ext cx="800219" cy="4616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企业</a:t>
            </a:r>
            <a:endParaRPr lang="en-US" altLang="zh-CN" dirty="0"/>
          </a:p>
        </p:txBody>
      </p:sp>
      <p:sp>
        <p:nvSpPr>
          <p:cNvPr id="14" name="TextBox 13"/>
          <p:cNvSpPr txBox="1"/>
          <p:nvPr/>
        </p:nvSpPr>
        <p:spPr>
          <a:xfrm>
            <a:off x="6047260" y="3715167"/>
            <a:ext cx="1754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给社会带来效果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给员工挣钱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1880" y="2984634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综合能力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6216" y="231565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易淘客竞争优势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588224" y="2714575"/>
            <a:ext cx="1857388" cy="119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51469" y="61824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企业综合服务体现</a:t>
            </a:r>
            <a:endParaRPr lang="en-US" altLang="zh-CN" b="1" i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Picture 4" descr="C:\Users\zen\Pictures\1755977_091047003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5" y="76166"/>
            <a:ext cx="1143967" cy="10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52" y="1910021"/>
            <a:ext cx="3744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易淘客在哪里</a:t>
            </a:r>
            <a:endParaRPr lang="zh-CN" altLang="en-US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 descr="C:\Users\zen\Pictures\d7143f3138431a988ad6b26de555a9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7626" y="1779662"/>
            <a:ext cx="1184855" cy="123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7504" y="94318"/>
            <a:ext cx="1838240" cy="1037273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微软雅黑" pitchFamily="34" charset="-122"/>
                <a:ea typeface="微软雅黑" pitchFamily="34" charset="-122"/>
              </a:rPr>
              <a:t>Where</a:t>
            </a: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818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0" y="195488"/>
            <a:ext cx="5832648" cy="4126973"/>
            <a:chOff x="0" y="195486"/>
            <a:chExt cx="5832648" cy="4126973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Picture 3" descr="中国区域图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5486"/>
              <a:ext cx="5832648" cy="412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五角星 6"/>
            <p:cNvSpPr/>
            <p:nvPr/>
          </p:nvSpPr>
          <p:spPr>
            <a:xfrm>
              <a:off x="4175956" y="1707654"/>
              <a:ext cx="180020" cy="180020"/>
            </a:xfrm>
            <a:prstGeom prst="star5">
              <a:avLst/>
            </a:prstGeom>
            <a:solidFill>
              <a:srgbClr val="FFC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067944" y="1347614"/>
              <a:ext cx="504056" cy="353923"/>
              <a:chOff x="6300192" y="1718687"/>
              <a:chExt cx="504056" cy="35392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300192" y="1718687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北京</a:t>
                </a:r>
              </a:p>
            </p:txBody>
          </p:sp>
          <p:pic>
            <p:nvPicPr>
              <p:cNvPr id="5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4788024" y="1425739"/>
              <a:ext cx="504056" cy="353923"/>
              <a:chOff x="6300192" y="1718687"/>
              <a:chExt cx="504056" cy="353923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沈阳</a:t>
                </a:r>
                <a:endParaRPr lang="zh-CN" altLang="en-US" sz="1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11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组合 11"/>
            <p:cNvGrpSpPr/>
            <p:nvPr/>
          </p:nvGrpSpPr>
          <p:grpSpPr>
            <a:xfrm>
              <a:off x="5004048" y="1209715"/>
              <a:ext cx="504056" cy="353923"/>
              <a:chOff x="6300192" y="1718687"/>
              <a:chExt cx="504056" cy="35392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长春</a:t>
                </a:r>
                <a:endParaRPr lang="zh-CN" altLang="en-US" sz="1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14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组合 14"/>
            <p:cNvGrpSpPr/>
            <p:nvPr/>
          </p:nvGrpSpPr>
          <p:grpSpPr>
            <a:xfrm>
              <a:off x="4899992" y="711776"/>
              <a:ext cx="576064" cy="353923"/>
              <a:chOff x="6264188" y="1718687"/>
              <a:chExt cx="576064" cy="35392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264188" y="1718687"/>
                <a:ext cx="5760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哈尔滨</a:t>
                </a:r>
              </a:p>
            </p:txBody>
          </p:sp>
          <p:pic>
            <p:nvPicPr>
              <p:cNvPr id="17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组合 17"/>
            <p:cNvGrpSpPr/>
            <p:nvPr/>
          </p:nvGrpSpPr>
          <p:grpSpPr>
            <a:xfrm>
              <a:off x="4572000" y="1635646"/>
              <a:ext cx="504056" cy="353923"/>
              <a:chOff x="6300192" y="1718687"/>
              <a:chExt cx="504056" cy="35392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大连</a:t>
                </a:r>
              </a:p>
            </p:txBody>
          </p:sp>
          <p:pic>
            <p:nvPicPr>
              <p:cNvPr id="20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4900711" y="2515010"/>
              <a:ext cx="504056" cy="353923"/>
              <a:chOff x="6300192" y="1718687"/>
              <a:chExt cx="504056" cy="3539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上海</a:t>
                </a:r>
                <a:endParaRPr lang="zh-CN" altLang="en-US" sz="1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23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组合 23"/>
            <p:cNvGrpSpPr/>
            <p:nvPr/>
          </p:nvGrpSpPr>
          <p:grpSpPr>
            <a:xfrm>
              <a:off x="4535996" y="2486981"/>
              <a:ext cx="504056" cy="353923"/>
              <a:chOff x="6300192" y="1718687"/>
              <a:chExt cx="504056" cy="35392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南京</a:t>
                </a:r>
                <a:endParaRPr lang="zh-CN" altLang="en-US" sz="1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26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组合 26"/>
            <p:cNvGrpSpPr/>
            <p:nvPr/>
          </p:nvGrpSpPr>
          <p:grpSpPr>
            <a:xfrm>
              <a:off x="4584154" y="3147814"/>
              <a:ext cx="504056" cy="353923"/>
              <a:chOff x="6300192" y="1718687"/>
              <a:chExt cx="504056" cy="353923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福州</a:t>
                </a:r>
                <a:endParaRPr lang="zh-CN" altLang="en-US" sz="1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29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组合 29"/>
            <p:cNvGrpSpPr/>
            <p:nvPr/>
          </p:nvGrpSpPr>
          <p:grpSpPr>
            <a:xfrm>
              <a:off x="4296655" y="2052279"/>
              <a:ext cx="504056" cy="353923"/>
              <a:chOff x="6300192" y="1718687"/>
              <a:chExt cx="504056" cy="353923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济南</a:t>
                </a:r>
                <a:endParaRPr lang="zh-CN" altLang="en-US" sz="1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32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3850357" y="2361467"/>
              <a:ext cx="504056" cy="353923"/>
              <a:chOff x="6300192" y="1718687"/>
              <a:chExt cx="504056" cy="353923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郑州</a:t>
                </a:r>
                <a:endParaRPr lang="zh-CN" altLang="en-US" sz="1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35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组合 35"/>
            <p:cNvGrpSpPr/>
            <p:nvPr/>
          </p:nvGrpSpPr>
          <p:grpSpPr>
            <a:xfrm>
              <a:off x="3707389" y="2007544"/>
              <a:ext cx="504056" cy="353923"/>
              <a:chOff x="6300192" y="1718687"/>
              <a:chExt cx="504056" cy="3539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太原</a:t>
                </a:r>
                <a:endParaRPr lang="zh-CN" altLang="en-US" sz="1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38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组合 38"/>
            <p:cNvGrpSpPr/>
            <p:nvPr/>
          </p:nvGrpSpPr>
          <p:grpSpPr>
            <a:xfrm>
              <a:off x="3192245" y="2730971"/>
              <a:ext cx="504056" cy="353923"/>
              <a:chOff x="6300192" y="1718687"/>
              <a:chExt cx="504056" cy="35392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重庆</a:t>
                </a:r>
                <a:endParaRPr lang="zh-CN" altLang="en-US" sz="10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41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组合 41"/>
            <p:cNvGrpSpPr/>
            <p:nvPr/>
          </p:nvGrpSpPr>
          <p:grpSpPr>
            <a:xfrm>
              <a:off x="2555776" y="2730971"/>
              <a:ext cx="504056" cy="353923"/>
              <a:chOff x="6300192" y="1718687"/>
              <a:chExt cx="504056" cy="353923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成都</a:t>
                </a:r>
              </a:p>
            </p:txBody>
          </p:sp>
          <p:pic>
            <p:nvPicPr>
              <p:cNvPr id="44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组合 44"/>
            <p:cNvGrpSpPr/>
            <p:nvPr/>
          </p:nvGrpSpPr>
          <p:grpSpPr>
            <a:xfrm>
              <a:off x="3347864" y="2217827"/>
              <a:ext cx="504056" cy="353923"/>
              <a:chOff x="6300192" y="1718687"/>
              <a:chExt cx="504056" cy="3539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300192" y="1718687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西安</a:t>
                </a:r>
              </a:p>
            </p:txBody>
          </p:sp>
          <p:pic>
            <p:nvPicPr>
              <p:cNvPr id="47" name="Picture 2" descr="C:\Users\zen\Desktop\{47476B4F-2B07-427F-9966-A992CFB126E1}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1923678"/>
                <a:ext cx="360040" cy="148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9" name="TextBox 48"/>
          <p:cNvSpPr txBox="1"/>
          <p:nvPr/>
        </p:nvSpPr>
        <p:spPr>
          <a:xfrm>
            <a:off x="6394758" y="436265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全国主要城市均已覆盖</a:t>
            </a:r>
            <a:endParaRPr lang="en-US" altLang="zh-CN" b="1" i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" name="Picture 4" descr="C:\Users\zen\Pictures\1755977_091047003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960882"/>
            <a:ext cx="886656" cy="8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/>
          <p:cNvSpPr/>
          <p:nvPr/>
        </p:nvSpPr>
        <p:spPr>
          <a:xfrm>
            <a:off x="6444208" y="2955597"/>
            <a:ext cx="2497722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易淘客服务网络已进入全国各省份热点城市，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全国装机</a:t>
            </a:r>
            <a:r>
              <a:rPr lang="en-US" altLang="zh-CN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10000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多台，其中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北京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多台，计划未来</a:t>
            </a:r>
            <a:r>
              <a:rPr lang="en-US" altLang="zh-CN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年全国装机实现</a:t>
            </a:r>
            <a:r>
              <a:rPr lang="en-US" altLang="zh-CN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35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万台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其中烟酒销售店、便利超市占</a:t>
            </a:r>
            <a:r>
              <a:rPr lang="en-US" altLang="zh-CN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其他</a:t>
            </a:r>
            <a:r>
              <a:rPr lang="zh-CN" altLang="en-US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店面占</a:t>
            </a:r>
            <a:r>
              <a:rPr lang="en-US" altLang="zh-CN" sz="1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20%</a:t>
            </a:r>
            <a:endParaRPr lang="zh-CN" altLang="en-US" sz="12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544132" y="1410873"/>
            <a:ext cx="1916300" cy="1232885"/>
            <a:chOff x="3347864" y="997260"/>
            <a:chExt cx="1916300" cy="1232885"/>
          </a:xfrm>
        </p:grpSpPr>
        <p:pic>
          <p:nvPicPr>
            <p:cNvPr id="53" name="Picture 2" descr="C:\Users\zen\Desktop\{47476B4F-2B07-427F-9966-A992CFB126E1}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997260"/>
              <a:ext cx="1916300" cy="792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3347864" y="1923678"/>
              <a:ext cx="1872208" cy="30646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新宋体" pitchFamily="49" charset="-122"/>
                  <a:ea typeface="新宋体" pitchFamily="49" charset="-122"/>
                </a:rPr>
                <a:t>走进易淘客</a:t>
              </a:r>
              <a:r>
                <a:rPr lang="en-US" altLang="zh-CN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新宋体" pitchFamily="49" charset="-122"/>
                  <a:ea typeface="新宋体" pitchFamily="49" charset="-122"/>
                </a:rPr>
                <a:t> </a:t>
              </a:r>
              <a:r>
                <a:rPr lang="zh-CN" altLang="en-US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新宋体" pitchFamily="49" charset="-122"/>
                  <a:ea typeface="新宋体" pitchFamily="49" charset="-122"/>
                </a:rPr>
                <a:t>便利好生活</a:t>
              </a:r>
              <a:endParaRPr lang="zh-CN" alt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新宋体" pitchFamily="49" charset="-122"/>
                <a:ea typeface="新宋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243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 animBg="1"/>
    </p:bldLst>
  </p:timing>
</p:sld>
</file>

<file path=ppt/theme/theme1.xml><?xml version="1.0" encoding="utf-8"?>
<a:theme xmlns:a="http://schemas.openxmlformats.org/drawingml/2006/main" name="技巧">
  <a:themeElements>
    <a:clrScheme name="技巧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技巧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技巧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2385</TotalTime>
  <Words>1099</Words>
  <Application>Microsoft Office PowerPoint</Application>
  <PresentationFormat>全屏显示(16:9)</PresentationFormat>
  <Paragraphs>173</Paragraphs>
  <Slides>23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技巧</vt:lpstr>
      <vt:lpstr>Office 主题​​</vt:lpstr>
      <vt:lpstr>卡联科技 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李国培</dc:creator>
  <cp:lastModifiedBy>冯常航</cp:lastModifiedBy>
  <cp:revision>280</cp:revision>
  <dcterms:created xsi:type="dcterms:W3CDTF">2012-05-23T05:20:10Z</dcterms:created>
  <dcterms:modified xsi:type="dcterms:W3CDTF">2013-01-11T04:53:17Z</dcterms:modified>
</cp:coreProperties>
</file>